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4"/>
  </p:notesMasterIdLst>
  <p:sldIdLst>
    <p:sldId id="256" r:id="rId4"/>
    <p:sldId id="262" r:id="rId5"/>
    <p:sldId id="258" r:id="rId6"/>
    <p:sldId id="259" r:id="rId7"/>
    <p:sldId id="317" r:id="rId8"/>
    <p:sldId id="318" r:id="rId9"/>
    <p:sldId id="274" r:id="rId10"/>
    <p:sldId id="322" r:id="rId11"/>
    <p:sldId id="299" r:id="rId12"/>
    <p:sldId id="326" r:id="rId13"/>
    <p:sldId id="341" r:id="rId14"/>
    <p:sldId id="339" r:id="rId15"/>
    <p:sldId id="276" r:id="rId16"/>
    <p:sldId id="300" r:id="rId17"/>
    <p:sldId id="327" r:id="rId18"/>
    <p:sldId id="328" r:id="rId19"/>
    <p:sldId id="321" r:id="rId20"/>
    <p:sldId id="337" r:id="rId21"/>
    <p:sldId id="338" r:id="rId22"/>
    <p:sldId id="323" r:id="rId23"/>
    <p:sldId id="301" r:id="rId24"/>
    <p:sldId id="306" r:id="rId25"/>
    <p:sldId id="302" r:id="rId26"/>
    <p:sldId id="303" r:id="rId27"/>
    <p:sldId id="330" r:id="rId28"/>
    <p:sldId id="332" r:id="rId29"/>
    <p:sldId id="312" r:id="rId30"/>
    <p:sldId id="311" r:id="rId31"/>
    <p:sldId id="314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1A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6" autoAdjust="0"/>
    <p:restoredTop sz="95943" autoAdjust="0"/>
  </p:normalViewPr>
  <p:slideViewPr>
    <p:cSldViewPr>
      <p:cViewPr>
        <p:scale>
          <a:sx n="40" d="100"/>
          <a:sy n="40" d="100"/>
        </p:scale>
        <p:origin x="-136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B8A0-80C7-48E4-8903-0B718AB3D9CA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9960-BC7D-4777-81B8-274BFAC22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65D3E-D49D-4361-B65E-DC0DD474C8C3}" type="slidenum">
              <a:rPr lang="en-US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Electric Force, Fields, Current</a:t>
            </a:r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04/18/2006</a:t>
            </a:r>
          </a:p>
        </p:txBody>
      </p:sp>
      <p:sp>
        <p:nvSpPr>
          <p:cNvPr id="108548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Lecture 6</a:t>
            </a:r>
          </a:p>
        </p:txBody>
      </p:sp>
      <p:sp>
        <p:nvSpPr>
          <p:cNvPr id="1085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CFB47-8B16-4A8C-8780-667698A9EEEF}" type="slidenum">
              <a:rPr lang="en-US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D4678-CE8B-40B3-8A45-A9934A3B719F}" type="slidenum">
              <a:rPr lang="en-US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A804C-92AB-4B4B-87A5-22DB8D1729DB}" type="slidenum">
              <a:rPr lang="en-US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501C3-5274-42F7-A868-11DCA008B88A}" type="slidenum">
              <a:rPr lang="en-US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0C0F0-DEEE-4B1D-B808-CB3E5AE70247}" type="slidenum">
              <a:rPr lang="en-US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1B7BA-A7E6-46D8-8C41-BD27D4B23A7A}" type="slidenum">
              <a:rPr lang="en-US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04E9C-1BEF-4797-BF0A-421A79201E7B}" type="slidenum">
              <a:rPr lang="en-US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65D3E-D49D-4361-B65E-DC0DD474C8C3}" type="slidenum">
              <a:rPr lang="en-US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7E5AC-F885-4D98-9886-B3693AE24A9B}" type="slidenum">
              <a:rPr lang="en-US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9960-BC7D-4777-81B8-274BFAC221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65D3E-D49D-4361-B65E-DC0DD474C8C3}" type="slidenum">
              <a:rPr lang="en-US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65D3E-D49D-4361-B65E-DC0DD474C8C3}" type="slidenum">
              <a:rPr lang="en-US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65D3E-D49D-4361-B65E-DC0DD474C8C3}" type="slidenum">
              <a:rPr lang="en-US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7D67-B28B-4F38-9404-2512A6121E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924800" cy="1676400"/>
          </a:xfrm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66850"/>
            <a:ext cx="504825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8458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 সৃস্টিকারী মৌলিক কনাসমূহের বৈশিষ্ট্যমূলক ধর্মকে আধান বলে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 সৃস্টিকারী মৌলিক কনাসমূহের বৈশিষ্ট্যসমূহ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1243013"/>
            <a:ext cx="3354388" cy="881062"/>
            <a:chOff x="264" y="1133"/>
            <a:chExt cx="2113" cy="615"/>
          </a:xfrm>
        </p:grpSpPr>
        <p:sp>
          <p:nvSpPr>
            <p:cNvPr id="43061" name="AutoShape 6"/>
            <p:cNvSpPr>
              <a:spLocks noChangeArrowheads="1"/>
            </p:cNvSpPr>
            <p:nvPr/>
          </p:nvSpPr>
          <p:spPr bwMode="auto">
            <a:xfrm rot="4367801">
              <a:off x="1090" y="398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Oval 7"/>
            <p:cNvSpPr>
              <a:spLocks noChangeArrowheads="1"/>
            </p:cNvSpPr>
            <p:nvPr/>
          </p:nvSpPr>
          <p:spPr bwMode="auto">
            <a:xfrm>
              <a:off x="1823" y="1133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3063" name="Oval 8"/>
            <p:cNvSpPr>
              <a:spLocks noChangeArrowheads="1"/>
            </p:cNvSpPr>
            <p:nvPr/>
          </p:nvSpPr>
          <p:spPr bwMode="auto">
            <a:xfrm>
              <a:off x="1228" y="1326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3064" name="Oval 9"/>
            <p:cNvSpPr>
              <a:spLocks noChangeArrowheads="1"/>
            </p:cNvSpPr>
            <p:nvPr/>
          </p:nvSpPr>
          <p:spPr bwMode="auto">
            <a:xfrm>
              <a:off x="614" y="1517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1514" name="Oval 10" descr="Pink tissue paper"/>
          <p:cNvSpPr>
            <a:spLocks noChangeArrowheads="1"/>
          </p:cNvSpPr>
          <p:nvPr/>
        </p:nvSpPr>
        <p:spPr bwMode="auto">
          <a:xfrm>
            <a:off x="4286250" y="742950"/>
            <a:ext cx="1524000" cy="116205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চার্জ ছোট ছোট বস্তুকে  আকর্ষণ 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2812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 সৃস্টিকারী মৌলিক কনাসমূহের বৈশিষ্ট্যসমূহ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15240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চার্জ পরস্পরকে আকর্ষণ বা বিকর্ষণ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3" descr="dipole_field"/>
          <p:cNvPicPr>
            <a:picLocks noChangeAspect="1" noChangeArrowheads="1"/>
          </p:cNvPicPr>
          <p:nvPr/>
        </p:nvPicPr>
        <p:blipFill>
          <a:blip r:embed="rId3"/>
          <a:srcRect t="53226" b="19355"/>
          <a:stretch>
            <a:fillRect/>
          </a:stretch>
        </p:blipFill>
        <p:spPr bwMode="auto">
          <a:xfrm>
            <a:off x="333825" y="3124200"/>
            <a:ext cx="8236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9100" y="1052513"/>
            <a:ext cx="3354388" cy="976312"/>
            <a:chOff x="264" y="1133"/>
            <a:chExt cx="2113" cy="615"/>
          </a:xfrm>
        </p:grpSpPr>
        <p:sp>
          <p:nvSpPr>
            <p:cNvPr id="38965" name="AutoShape 4"/>
            <p:cNvSpPr>
              <a:spLocks noChangeArrowheads="1"/>
            </p:cNvSpPr>
            <p:nvPr/>
          </p:nvSpPr>
          <p:spPr bwMode="auto">
            <a:xfrm rot="4367801">
              <a:off x="1090" y="398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6" name="Oval 5"/>
            <p:cNvSpPr>
              <a:spLocks noChangeArrowheads="1"/>
            </p:cNvSpPr>
            <p:nvPr/>
          </p:nvSpPr>
          <p:spPr bwMode="auto">
            <a:xfrm>
              <a:off x="1823" y="1133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67" name="Oval 6"/>
            <p:cNvSpPr>
              <a:spLocks noChangeArrowheads="1"/>
            </p:cNvSpPr>
            <p:nvPr/>
          </p:nvSpPr>
          <p:spPr bwMode="auto">
            <a:xfrm>
              <a:off x="1228" y="1326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68" name="Oval 7"/>
            <p:cNvSpPr>
              <a:spLocks noChangeArrowheads="1"/>
            </p:cNvSpPr>
            <p:nvPr/>
          </p:nvSpPr>
          <p:spPr bwMode="auto">
            <a:xfrm>
              <a:off x="614" y="1517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68863" y="1152525"/>
            <a:ext cx="3354387" cy="1052513"/>
            <a:chOff x="3067" y="1123"/>
            <a:chExt cx="2113" cy="663"/>
          </a:xfrm>
        </p:grpSpPr>
        <p:sp>
          <p:nvSpPr>
            <p:cNvPr id="38961" name="AutoShape 9"/>
            <p:cNvSpPr>
              <a:spLocks noChangeArrowheads="1"/>
            </p:cNvSpPr>
            <p:nvPr/>
          </p:nvSpPr>
          <p:spPr bwMode="auto">
            <a:xfrm rot="-4165692">
              <a:off x="3893" y="406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FEE7F2"/>
                </a:gs>
                <a:gs pos="9000">
                  <a:srgbClr val="FBD49C"/>
                </a:gs>
                <a:gs pos="19501">
                  <a:srgbClr val="FBA97D"/>
                </a:gs>
                <a:gs pos="32001">
                  <a:srgbClr val="FAC77D"/>
                </a:gs>
                <a:gs pos="41000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7999">
                  <a:srgbClr val="FAC77D"/>
                </a:gs>
                <a:gs pos="80499">
                  <a:srgbClr val="FBA97D"/>
                </a:gs>
                <a:gs pos="91000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Oval 10"/>
            <p:cNvSpPr>
              <a:spLocks noChangeArrowheads="1"/>
            </p:cNvSpPr>
            <p:nvPr/>
          </p:nvSpPr>
          <p:spPr bwMode="auto">
            <a:xfrm>
              <a:off x="4617" y="155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63" name="Oval 11"/>
            <p:cNvSpPr>
              <a:spLocks noChangeArrowheads="1"/>
            </p:cNvSpPr>
            <p:nvPr/>
          </p:nvSpPr>
          <p:spPr bwMode="auto">
            <a:xfrm>
              <a:off x="3935" y="132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64" name="Oval 12"/>
            <p:cNvSpPr>
              <a:spLocks noChangeArrowheads="1"/>
            </p:cNvSpPr>
            <p:nvPr/>
          </p:nvSpPr>
          <p:spPr bwMode="auto">
            <a:xfrm>
              <a:off x="3388" y="1123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419600" y="2819400"/>
            <a:ext cx="3354388" cy="1052512"/>
            <a:chOff x="3067" y="1123"/>
            <a:chExt cx="2113" cy="663"/>
          </a:xfrm>
        </p:grpSpPr>
        <p:sp>
          <p:nvSpPr>
            <p:cNvPr id="38957" name="AutoShape 14"/>
            <p:cNvSpPr>
              <a:spLocks noChangeArrowheads="1"/>
            </p:cNvSpPr>
            <p:nvPr/>
          </p:nvSpPr>
          <p:spPr bwMode="auto">
            <a:xfrm rot="-4165692">
              <a:off x="3893" y="406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FEE7F2"/>
                </a:gs>
                <a:gs pos="9000">
                  <a:srgbClr val="FBD49C"/>
                </a:gs>
                <a:gs pos="19501">
                  <a:srgbClr val="FBA97D"/>
                </a:gs>
                <a:gs pos="32001">
                  <a:srgbClr val="FAC77D"/>
                </a:gs>
                <a:gs pos="41000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7999">
                  <a:srgbClr val="FAC77D"/>
                </a:gs>
                <a:gs pos="80499">
                  <a:srgbClr val="FBA97D"/>
                </a:gs>
                <a:gs pos="91000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Oval 15"/>
            <p:cNvSpPr>
              <a:spLocks noChangeArrowheads="1"/>
            </p:cNvSpPr>
            <p:nvPr/>
          </p:nvSpPr>
          <p:spPr bwMode="auto">
            <a:xfrm>
              <a:off x="4617" y="155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59" name="Oval 16"/>
            <p:cNvSpPr>
              <a:spLocks noChangeArrowheads="1"/>
            </p:cNvSpPr>
            <p:nvPr/>
          </p:nvSpPr>
          <p:spPr bwMode="auto">
            <a:xfrm>
              <a:off x="3935" y="132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60" name="Oval 17"/>
            <p:cNvSpPr>
              <a:spLocks noChangeArrowheads="1"/>
            </p:cNvSpPr>
            <p:nvPr/>
          </p:nvSpPr>
          <p:spPr bwMode="auto">
            <a:xfrm>
              <a:off x="3388" y="1123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133475" y="2781300"/>
            <a:ext cx="3354388" cy="976313"/>
            <a:chOff x="561" y="2842"/>
            <a:chExt cx="2113" cy="615"/>
          </a:xfrm>
        </p:grpSpPr>
        <p:sp>
          <p:nvSpPr>
            <p:cNvPr id="38953" name="AutoShape 19"/>
            <p:cNvSpPr>
              <a:spLocks noChangeArrowheads="1"/>
            </p:cNvSpPr>
            <p:nvPr/>
          </p:nvSpPr>
          <p:spPr bwMode="auto">
            <a:xfrm rot="-6434482">
              <a:off x="1387" y="2125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FEE7F2"/>
                </a:gs>
                <a:gs pos="9000">
                  <a:srgbClr val="FBD49C"/>
                </a:gs>
                <a:gs pos="19501">
                  <a:srgbClr val="FBA97D"/>
                </a:gs>
                <a:gs pos="32001">
                  <a:srgbClr val="FAC77D"/>
                </a:gs>
                <a:gs pos="41000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7999">
                  <a:srgbClr val="FAC77D"/>
                </a:gs>
                <a:gs pos="80499">
                  <a:srgbClr val="FBA97D"/>
                </a:gs>
                <a:gs pos="91000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Oval 20"/>
            <p:cNvSpPr>
              <a:spLocks noChangeArrowheads="1"/>
            </p:cNvSpPr>
            <p:nvPr/>
          </p:nvSpPr>
          <p:spPr bwMode="auto">
            <a:xfrm>
              <a:off x="2226" y="2842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55" name="Oval 21"/>
            <p:cNvSpPr>
              <a:spLocks noChangeArrowheads="1"/>
            </p:cNvSpPr>
            <p:nvPr/>
          </p:nvSpPr>
          <p:spPr bwMode="auto">
            <a:xfrm>
              <a:off x="1534" y="302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956" name="Oval 22"/>
            <p:cNvSpPr>
              <a:spLocks noChangeArrowheads="1"/>
            </p:cNvSpPr>
            <p:nvPr/>
          </p:nvSpPr>
          <p:spPr bwMode="auto">
            <a:xfrm>
              <a:off x="940" y="3226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 rot="10800000">
            <a:off x="1073150" y="4397375"/>
            <a:ext cx="3354388" cy="976313"/>
            <a:chOff x="264" y="1133"/>
            <a:chExt cx="2113" cy="615"/>
          </a:xfrm>
        </p:grpSpPr>
        <p:sp>
          <p:nvSpPr>
            <p:cNvPr id="38949" name="AutoShape 26"/>
            <p:cNvSpPr>
              <a:spLocks noChangeArrowheads="1"/>
            </p:cNvSpPr>
            <p:nvPr/>
          </p:nvSpPr>
          <p:spPr bwMode="auto">
            <a:xfrm rot="4367801">
              <a:off x="1090" y="398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27"/>
            <p:cNvSpPr>
              <a:spLocks noChangeArrowheads="1"/>
            </p:cNvSpPr>
            <p:nvPr/>
          </p:nvSpPr>
          <p:spPr bwMode="auto">
            <a:xfrm>
              <a:off x="1823" y="1133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51" name="Oval 28"/>
            <p:cNvSpPr>
              <a:spLocks noChangeArrowheads="1"/>
            </p:cNvSpPr>
            <p:nvPr/>
          </p:nvSpPr>
          <p:spPr bwMode="auto">
            <a:xfrm>
              <a:off x="1228" y="1326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52" name="Oval 29"/>
            <p:cNvSpPr>
              <a:spLocks noChangeArrowheads="1"/>
            </p:cNvSpPr>
            <p:nvPr/>
          </p:nvSpPr>
          <p:spPr bwMode="auto">
            <a:xfrm>
              <a:off x="614" y="1517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 rot="-8654683">
            <a:off x="4356100" y="4468813"/>
            <a:ext cx="3354388" cy="976312"/>
            <a:chOff x="264" y="1133"/>
            <a:chExt cx="2113" cy="615"/>
          </a:xfrm>
        </p:grpSpPr>
        <p:sp>
          <p:nvSpPr>
            <p:cNvPr id="38945" name="AutoShape 31"/>
            <p:cNvSpPr>
              <a:spLocks noChangeArrowheads="1"/>
            </p:cNvSpPr>
            <p:nvPr/>
          </p:nvSpPr>
          <p:spPr bwMode="auto">
            <a:xfrm rot="4367801">
              <a:off x="1090" y="398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32"/>
            <p:cNvSpPr>
              <a:spLocks noChangeArrowheads="1"/>
            </p:cNvSpPr>
            <p:nvPr/>
          </p:nvSpPr>
          <p:spPr bwMode="auto">
            <a:xfrm>
              <a:off x="1823" y="1133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47" name="Oval 33"/>
            <p:cNvSpPr>
              <a:spLocks noChangeArrowheads="1"/>
            </p:cNvSpPr>
            <p:nvPr/>
          </p:nvSpPr>
          <p:spPr bwMode="auto">
            <a:xfrm>
              <a:off x="1228" y="1326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8948" name="Oval 34"/>
            <p:cNvSpPr>
              <a:spLocks noChangeArrowheads="1"/>
            </p:cNvSpPr>
            <p:nvPr/>
          </p:nvSpPr>
          <p:spPr bwMode="auto">
            <a:xfrm>
              <a:off x="614" y="1517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132138" y="1916113"/>
            <a:ext cx="360362" cy="358775"/>
            <a:chOff x="1655" y="3612"/>
            <a:chExt cx="227" cy="226"/>
          </a:xfrm>
        </p:grpSpPr>
        <p:sp>
          <p:nvSpPr>
            <p:cNvPr id="38943" name="Oval 41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42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148263" y="1916113"/>
            <a:ext cx="360362" cy="358775"/>
            <a:chOff x="2018" y="3612"/>
            <a:chExt cx="227" cy="226"/>
          </a:xfrm>
        </p:grpSpPr>
        <p:sp>
          <p:nvSpPr>
            <p:cNvPr id="38940" name="Oval 45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46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7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275013" y="5589588"/>
            <a:ext cx="360362" cy="358775"/>
            <a:chOff x="1655" y="3612"/>
            <a:chExt cx="227" cy="226"/>
          </a:xfrm>
        </p:grpSpPr>
        <p:sp>
          <p:nvSpPr>
            <p:cNvPr id="38938" name="Oval 52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53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859338" y="5591175"/>
            <a:ext cx="360362" cy="358775"/>
            <a:chOff x="1655" y="3612"/>
            <a:chExt cx="227" cy="226"/>
          </a:xfrm>
        </p:grpSpPr>
        <p:sp>
          <p:nvSpPr>
            <p:cNvPr id="38936" name="Oval 55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56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4932363" y="6165850"/>
            <a:ext cx="360362" cy="358775"/>
            <a:chOff x="2018" y="3612"/>
            <a:chExt cx="227" cy="226"/>
          </a:xfrm>
        </p:grpSpPr>
        <p:sp>
          <p:nvSpPr>
            <p:cNvPr id="38933" name="Oval 58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59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60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3275013" y="6165850"/>
            <a:ext cx="360362" cy="358775"/>
            <a:chOff x="2018" y="3612"/>
            <a:chExt cx="227" cy="226"/>
          </a:xfrm>
        </p:grpSpPr>
        <p:sp>
          <p:nvSpPr>
            <p:cNvPr id="38930" name="Oval 62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63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64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33600" y="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আকর্ষণ ও  বিকর্ষণ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886200" y="1457980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আকর্ষণ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886200" y="556260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বিকর্ষণ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86200" y="6172200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L 0.0817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06667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1996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0503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842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L 0.08176 1.85185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32 L -0.08681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9532 -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7848600" cy="283154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আধানের প্রকৃতি ও               প্রভাবকে তড়িৎ বলে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52400"/>
            <a:ext cx="1846980" cy="120032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তড়িৎ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তড়িতের প্রকারভেদঃ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838271"/>
            <a:ext cx="3411511" cy="1200329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স্হির তড়িৎ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191000"/>
            <a:ext cx="2819400" cy="110799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 তড়িৎ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5791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তড়িৎ দুই প্রকার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48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স্হির তড়িৎ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81000" y="5562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6934200" cy="240065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স্হির আধানের প্রকৃতি ও প্রভাবকে স্হির তড়িৎ বলে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  <p:bldP spid="1128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 তড়িৎ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81000" y="5562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458200" cy="240065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গতিশীল আধানের প্রকৃতি ও প্রভাবকে চল তড়িৎ বলে।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  <p:bldP spid="11289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81000" y="55626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স্হির আধানের প্রকৃতি ও প্রভাবসমূহ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শিক্ষক পরিচিতি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নাছিম 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 (পদার্থবিদ্যা) 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ভুলুয়া ডিগ্রি কলেজ 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সদর,নোয়াখালী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613525"/>
            <a:ext cx="762000" cy="244475"/>
          </a:xfrm>
        </p:spPr>
        <p:txBody>
          <a:bodyPr/>
          <a:lstStyle/>
          <a:p>
            <a:pPr>
              <a:defRPr/>
            </a:pPr>
            <a:fld id="{A52F123E-B939-40C2-A6E4-5ABC17723EB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8374" name="Picture 3" descr="dipole_field"/>
          <p:cNvPicPr>
            <a:picLocks noChangeAspect="1" noChangeArrowheads="1"/>
          </p:cNvPicPr>
          <p:nvPr/>
        </p:nvPicPr>
        <p:blipFill>
          <a:blip r:embed="rId3"/>
          <a:srcRect t="11290" r="-6659" b="61290"/>
          <a:stretch>
            <a:fillRect/>
          </a:stretch>
        </p:blipFill>
        <p:spPr bwMode="auto">
          <a:xfrm>
            <a:off x="609600" y="1828800"/>
            <a:ext cx="7848600" cy="32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চার্জ এর  চার পার্শ্বে তড়িৎ ক্ষেত্র সৃষ্টি করে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2133600"/>
            <a:ext cx="28956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2209800"/>
            <a:ext cx="25908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096000" y="51816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2514600" y="51816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632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তড়িৎ ক্ষেত্র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তড়িৎ ক্ষেত্র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14600" y="2895600"/>
            <a:ext cx="304800" cy="304800"/>
            <a:chOff x="2514600" y="28956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3777256">
            <a:off x="2810399" y="3375126"/>
            <a:ext cx="175686" cy="600688"/>
            <a:chOff x="2514600" y="2895600"/>
            <a:chExt cx="304800" cy="304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5400000">
            <a:off x="2552700" y="4000500"/>
            <a:ext cx="304800" cy="381000"/>
            <a:chOff x="2514600" y="2895600"/>
            <a:chExt cx="304800" cy="304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9657860">
            <a:off x="2281411" y="2541042"/>
            <a:ext cx="171896" cy="251915"/>
            <a:chOff x="2514600" y="2895600"/>
            <a:chExt cx="304800" cy="304800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0486646">
            <a:off x="1843285" y="3906391"/>
            <a:ext cx="458615" cy="328444"/>
            <a:chOff x="2514600" y="2895600"/>
            <a:chExt cx="304800" cy="30480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2511581">
            <a:off x="1808627" y="3380980"/>
            <a:ext cx="434035" cy="346408"/>
            <a:chOff x="2514600" y="2895600"/>
            <a:chExt cx="304800" cy="304800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6200000">
            <a:off x="1752600" y="2971800"/>
            <a:ext cx="571500" cy="342900"/>
            <a:chOff x="2514600" y="2895600"/>
            <a:chExt cx="304800" cy="30480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2628900" y="3009900"/>
              <a:ext cx="3048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514600" y="2895600"/>
              <a:ext cx="3048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3" descr="dipole_field"/>
          <p:cNvPicPr>
            <a:picLocks noChangeAspect="1" noChangeArrowheads="1"/>
          </p:cNvPicPr>
          <p:nvPr/>
        </p:nvPicPr>
        <p:blipFill>
          <a:blip r:embed="rId3"/>
          <a:srcRect t="11290" r="-6659" b="61290"/>
          <a:stretch>
            <a:fillRect/>
          </a:stretch>
        </p:blipFill>
        <p:spPr bwMode="auto">
          <a:xfrm>
            <a:off x="685800" y="1905000"/>
            <a:ext cx="7848600" cy="32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Oval 72"/>
          <p:cNvSpPr/>
          <p:nvPr/>
        </p:nvSpPr>
        <p:spPr>
          <a:xfrm>
            <a:off x="1371600" y="2209800"/>
            <a:ext cx="20574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257800" y="2209800"/>
            <a:ext cx="20574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2900" y="5715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41913" y="2770188"/>
            <a:ext cx="360362" cy="358775"/>
            <a:chOff x="1655" y="3612"/>
            <a:chExt cx="227" cy="226"/>
          </a:xfrm>
        </p:grpSpPr>
        <p:sp>
          <p:nvSpPr>
            <p:cNvPr id="40006" name="Oval 7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Line 8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662363" y="2716213"/>
            <a:ext cx="360362" cy="358775"/>
            <a:chOff x="1655" y="3612"/>
            <a:chExt cx="227" cy="226"/>
          </a:xfrm>
        </p:grpSpPr>
        <p:sp>
          <p:nvSpPr>
            <p:cNvPr id="40004" name="Oval 10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Line 11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45438" y="2771775"/>
            <a:ext cx="360362" cy="358775"/>
            <a:chOff x="1655" y="3612"/>
            <a:chExt cx="227" cy="226"/>
          </a:xfrm>
        </p:grpSpPr>
        <p:sp>
          <p:nvSpPr>
            <p:cNvPr id="40002" name="Oval 13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14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79463" y="5346700"/>
            <a:ext cx="360362" cy="358775"/>
            <a:chOff x="2018" y="3612"/>
            <a:chExt cx="227" cy="226"/>
          </a:xfrm>
        </p:grpSpPr>
        <p:sp>
          <p:nvSpPr>
            <p:cNvPr id="39999" name="Oval 16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Line 17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18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85813" y="2705100"/>
            <a:ext cx="360362" cy="358775"/>
            <a:chOff x="2018" y="3612"/>
            <a:chExt cx="227" cy="226"/>
          </a:xfrm>
        </p:grpSpPr>
        <p:sp>
          <p:nvSpPr>
            <p:cNvPr id="39996" name="Oval 20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Line 21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22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073150" y="2020888"/>
            <a:ext cx="2641600" cy="1727200"/>
            <a:chOff x="676" y="1621"/>
            <a:chExt cx="1664" cy="1088"/>
          </a:xfrm>
        </p:grpSpPr>
        <p:sp>
          <p:nvSpPr>
            <p:cNvPr id="39991" name="Line 26"/>
            <p:cNvSpPr>
              <a:spLocks noChangeShapeType="1"/>
            </p:cNvSpPr>
            <p:nvPr/>
          </p:nvSpPr>
          <p:spPr bwMode="auto">
            <a:xfrm>
              <a:off x="716" y="2174"/>
              <a:ext cx="158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27"/>
            <p:cNvSpPr>
              <a:spLocks/>
            </p:cNvSpPr>
            <p:nvPr/>
          </p:nvSpPr>
          <p:spPr bwMode="auto">
            <a:xfrm>
              <a:off x="704" y="1935"/>
              <a:ext cx="1612" cy="215"/>
            </a:xfrm>
            <a:custGeom>
              <a:avLst/>
              <a:gdLst>
                <a:gd name="T0" fmla="*/ 0 w 1612"/>
                <a:gd name="T1" fmla="*/ 133 h 161"/>
                <a:gd name="T2" fmla="*/ 820 w 1612"/>
                <a:gd name="T3" fmla="*/ 5 h 161"/>
                <a:gd name="T4" fmla="*/ 1612 w 1612"/>
                <a:gd name="T5" fmla="*/ 161 h 161"/>
                <a:gd name="T6" fmla="*/ 0 60000 65536"/>
                <a:gd name="T7" fmla="*/ 0 60000 65536"/>
                <a:gd name="T8" fmla="*/ 0 60000 65536"/>
                <a:gd name="T9" fmla="*/ 0 w 1612"/>
                <a:gd name="T10" fmla="*/ 0 h 161"/>
                <a:gd name="T11" fmla="*/ 1612 w 1612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2" h="161">
                  <a:moveTo>
                    <a:pt x="0" y="133"/>
                  </a:moveTo>
                  <a:cubicBezTo>
                    <a:pt x="275" y="66"/>
                    <a:pt x="551" y="0"/>
                    <a:pt x="820" y="5"/>
                  </a:cubicBezTo>
                  <a:cubicBezTo>
                    <a:pt x="1089" y="10"/>
                    <a:pt x="1480" y="134"/>
                    <a:pt x="1612" y="161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29"/>
            <p:cNvSpPr>
              <a:spLocks/>
            </p:cNvSpPr>
            <p:nvPr/>
          </p:nvSpPr>
          <p:spPr bwMode="auto">
            <a:xfrm>
              <a:off x="676" y="1621"/>
              <a:ext cx="1664" cy="493"/>
            </a:xfrm>
            <a:custGeom>
              <a:avLst/>
              <a:gdLst>
                <a:gd name="T0" fmla="*/ 0 w 1664"/>
                <a:gd name="T1" fmla="*/ 317 h 349"/>
                <a:gd name="T2" fmla="*/ 836 w 1664"/>
                <a:gd name="T3" fmla="*/ 5 h 349"/>
                <a:gd name="T4" fmla="*/ 1664 w 1664"/>
                <a:gd name="T5" fmla="*/ 349 h 349"/>
                <a:gd name="T6" fmla="*/ 0 60000 65536"/>
                <a:gd name="T7" fmla="*/ 0 60000 65536"/>
                <a:gd name="T8" fmla="*/ 0 60000 65536"/>
                <a:gd name="T9" fmla="*/ 0 w 1664"/>
                <a:gd name="T10" fmla="*/ 0 h 349"/>
                <a:gd name="T11" fmla="*/ 1664 w 1664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349">
                  <a:moveTo>
                    <a:pt x="0" y="317"/>
                  </a:moveTo>
                  <a:cubicBezTo>
                    <a:pt x="279" y="158"/>
                    <a:pt x="559" y="0"/>
                    <a:pt x="836" y="5"/>
                  </a:cubicBezTo>
                  <a:cubicBezTo>
                    <a:pt x="1113" y="10"/>
                    <a:pt x="1388" y="179"/>
                    <a:pt x="1664" y="349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30"/>
            <p:cNvSpPr>
              <a:spLocks/>
            </p:cNvSpPr>
            <p:nvPr/>
          </p:nvSpPr>
          <p:spPr bwMode="auto">
            <a:xfrm>
              <a:off x="708" y="2206"/>
              <a:ext cx="1608" cy="181"/>
            </a:xfrm>
            <a:custGeom>
              <a:avLst/>
              <a:gdLst>
                <a:gd name="T0" fmla="*/ 0 w 1608"/>
                <a:gd name="T1" fmla="*/ 4 h 181"/>
                <a:gd name="T2" fmla="*/ 824 w 1608"/>
                <a:gd name="T3" fmla="*/ 180 h 181"/>
                <a:gd name="T4" fmla="*/ 1608 w 1608"/>
                <a:gd name="T5" fmla="*/ 0 h 181"/>
                <a:gd name="T6" fmla="*/ 0 60000 65536"/>
                <a:gd name="T7" fmla="*/ 0 60000 65536"/>
                <a:gd name="T8" fmla="*/ 0 60000 65536"/>
                <a:gd name="T9" fmla="*/ 0 w 1608"/>
                <a:gd name="T10" fmla="*/ 0 h 181"/>
                <a:gd name="T11" fmla="*/ 1608 w 1608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" h="181">
                  <a:moveTo>
                    <a:pt x="0" y="4"/>
                  </a:moveTo>
                  <a:cubicBezTo>
                    <a:pt x="278" y="92"/>
                    <a:pt x="556" y="181"/>
                    <a:pt x="824" y="180"/>
                  </a:cubicBezTo>
                  <a:cubicBezTo>
                    <a:pt x="1092" y="179"/>
                    <a:pt x="1477" y="30"/>
                    <a:pt x="160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31"/>
            <p:cNvSpPr>
              <a:spLocks/>
            </p:cNvSpPr>
            <p:nvPr/>
          </p:nvSpPr>
          <p:spPr bwMode="auto">
            <a:xfrm>
              <a:off x="696" y="2246"/>
              <a:ext cx="1644" cy="463"/>
            </a:xfrm>
            <a:custGeom>
              <a:avLst/>
              <a:gdLst>
                <a:gd name="T0" fmla="*/ 0 w 1644"/>
                <a:gd name="T1" fmla="*/ 4 h 349"/>
                <a:gd name="T2" fmla="*/ 820 w 1644"/>
                <a:gd name="T3" fmla="*/ 348 h 349"/>
                <a:gd name="T4" fmla="*/ 1644 w 1644"/>
                <a:gd name="T5" fmla="*/ 0 h 349"/>
                <a:gd name="T6" fmla="*/ 0 60000 65536"/>
                <a:gd name="T7" fmla="*/ 0 60000 65536"/>
                <a:gd name="T8" fmla="*/ 0 60000 65536"/>
                <a:gd name="T9" fmla="*/ 0 w 1644"/>
                <a:gd name="T10" fmla="*/ 0 h 349"/>
                <a:gd name="T11" fmla="*/ 1644 w 1644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" h="349">
                  <a:moveTo>
                    <a:pt x="0" y="4"/>
                  </a:moveTo>
                  <a:cubicBezTo>
                    <a:pt x="273" y="176"/>
                    <a:pt x="546" y="349"/>
                    <a:pt x="820" y="348"/>
                  </a:cubicBezTo>
                  <a:cubicBezTo>
                    <a:pt x="1094" y="347"/>
                    <a:pt x="1369" y="173"/>
                    <a:pt x="164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457825" y="1752600"/>
            <a:ext cx="1139825" cy="2406650"/>
            <a:chOff x="3438" y="1104"/>
            <a:chExt cx="718" cy="1516"/>
          </a:xfrm>
        </p:grpSpPr>
        <p:sp>
          <p:nvSpPr>
            <p:cNvPr id="39987" name="Freeform 34"/>
            <p:cNvSpPr>
              <a:spLocks/>
            </p:cNvSpPr>
            <p:nvPr/>
          </p:nvSpPr>
          <p:spPr bwMode="auto">
            <a:xfrm>
              <a:off x="3468" y="1104"/>
              <a:ext cx="684" cy="744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35"/>
            <p:cNvSpPr>
              <a:spLocks/>
            </p:cNvSpPr>
            <p:nvPr/>
          </p:nvSpPr>
          <p:spPr bwMode="auto">
            <a:xfrm flipV="1">
              <a:off x="3472" y="1888"/>
              <a:ext cx="684" cy="732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39"/>
            <p:cNvSpPr>
              <a:spLocks/>
            </p:cNvSpPr>
            <p:nvPr/>
          </p:nvSpPr>
          <p:spPr bwMode="auto">
            <a:xfrm>
              <a:off x="3438" y="1194"/>
              <a:ext cx="534" cy="606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40"/>
            <p:cNvSpPr>
              <a:spLocks/>
            </p:cNvSpPr>
            <p:nvPr/>
          </p:nvSpPr>
          <p:spPr bwMode="auto">
            <a:xfrm flipV="1">
              <a:off x="3466" y="1930"/>
              <a:ext cx="492" cy="624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800850" y="1752600"/>
            <a:ext cx="1184275" cy="2400300"/>
            <a:chOff x="4284" y="1104"/>
            <a:chExt cx="746" cy="1512"/>
          </a:xfrm>
        </p:grpSpPr>
        <p:sp>
          <p:nvSpPr>
            <p:cNvPr id="39983" name="Freeform 36"/>
            <p:cNvSpPr>
              <a:spLocks/>
            </p:cNvSpPr>
            <p:nvPr/>
          </p:nvSpPr>
          <p:spPr bwMode="auto">
            <a:xfrm rot="10649153">
              <a:off x="4320" y="1872"/>
              <a:ext cx="684" cy="744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 flipH="1">
              <a:off x="4284" y="1104"/>
              <a:ext cx="720" cy="720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1"/>
            <p:cNvSpPr>
              <a:spLocks/>
            </p:cNvSpPr>
            <p:nvPr/>
          </p:nvSpPr>
          <p:spPr bwMode="auto">
            <a:xfrm flipH="1">
              <a:off x="4474" y="1210"/>
              <a:ext cx="546" cy="582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42"/>
            <p:cNvSpPr>
              <a:spLocks/>
            </p:cNvSpPr>
            <p:nvPr/>
          </p:nvSpPr>
          <p:spPr bwMode="auto">
            <a:xfrm flipH="1" flipV="1">
              <a:off x="4502" y="1922"/>
              <a:ext cx="528" cy="636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681413" y="5372100"/>
            <a:ext cx="360362" cy="358775"/>
            <a:chOff x="2018" y="3612"/>
            <a:chExt cx="227" cy="226"/>
          </a:xfrm>
        </p:grpSpPr>
        <p:sp>
          <p:nvSpPr>
            <p:cNvPr id="39980" name="Oval 46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Line 47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8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101725" y="4349750"/>
            <a:ext cx="1139825" cy="2406650"/>
            <a:chOff x="3438" y="1104"/>
            <a:chExt cx="718" cy="1516"/>
          </a:xfrm>
        </p:grpSpPr>
        <p:sp>
          <p:nvSpPr>
            <p:cNvPr id="39976" name="Freeform 50"/>
            <p:cNvSpPr>
              <a:spLocks/>
            </p:cNvSpPr>
            <p:nvPr/>
          </p:nvSpPr>
          <p:spPr bwMode="auto">
            <a:xfrm>
              <a:off x="3468" y="1104"/>
              <a:ext cx="684" cy="744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51"/>
            <p:cNvSpPr>
              <a:spLocks/>
            </p:cNvSpPr>
            <p:nvPr/>
          </p:nvSpPr>
          <p:spPr bwMode="auto">
            <a:xfrm flipV="1">
              <a:off x="3472" y="1888"/>
              <a:ext cx="684" cy="732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52"/>
            <p:cNvSpPr>
              <a:spLocks/>
            </p:cNvSpPr>
            <p:nvPr/>
          </p:nvSpPr>
          <p:spPr bwMode="auto">
            <a:xfrm>
              <a:off x="3438" y="1194"/>
              <a:ext cx="534" cy="606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53"/>
            <p:cNvSpPr>
              <a:spLocks/>
            </p:cNvSpPr>
            <p:nvPr/>
          </p:nvSpPr>
          <p:spPr bwMode="auto">
            <a:xfrm flipV="1">
              <a:off x="3466" y="1930"/>
              <a:ext cx="492" cy="624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540000" y="4368800"/>
            <a:ext cx="1184275" cy="2400300"/>
            <a:chOff x="4284" y="1104"/>
            <a:chExt cx="746" cy="1512"/>
          </a:xfrm>
        </p:grpSpPr>
        <p:sp>
          <p:nvSpPr>
            <p:cNvPr id="39972" name="Freeform 55"/>
            <p:cNvSpPr>
              <a:spLocks/>
            </p:cNvSpPr>
            <p:nvPr/>
          </p:nvSpPr>
          <p:spPr bwMode="auto">
            <a:xfrm rot="10649153">
              <a:off x="4320" y="1872"/>
              <a:ext cx="684" cy="744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56"/>
            <p:cNvSpPr>
              <a:spLocks/>
            </p:cNvSpPr>
            <p:nvPr/>
          </p:nvSpPr>
          <p:spPr bwMode="auto">
            <a:xfrm flipH="1">
              <a:off x="4284" y="1104"/>
              <a:ext cx="720" cy="720"/>
            </a:xfrm>
            <a:custGeom>
              <a:avLst/>
              <a:gdLst>
                <a:gd name="T0" fmla="*/ 0 w 684"/>
                <a:gd name="T1" fmla="*/ 744 h 744"/>
                <a:gd name="T2" fmla="*/ 540 w 684"/>
                <a:gd name="T3" fmla="*/ 636 h 744"/>
                <a:gd name="T4" fmla="*/ 660 w 684"/>
                <a:gd name="T5" fmla="*/ 312 h 744"/>
                <a:gd name="T6" fmla="*/ 684 w 684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744"/>
                <a:gd name="T14" fmla="*/ 684 w 68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744">
                  <a:moveTo>
                    <a:pt x="0" y="744"/>
                  </a:moveTo>
                  <a:cubicBezTo>
                    <a:pt x="215" y="726"/>
                    <a:pt x="430" y="708"/>
                    <a:pt x="540" y="636"/>
                  </a:cubicBezTo>
                  <a:cubicBezTo>
                    <a:pt x="650" y="564"/>
                    <a:pt x="636" y="418"/>
                    <a:pt x="660" y="312"/>
                  </a:cubicBezTo>
                  <a:cubicBezTo>
                    <a:pt x="684" y="206"/>
                    <a:pt x="684" y="103"/>
                    <a:pt x="684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57"/>
            <p:cNvSpPr>
              <a:spLocks/>
            </p:cNvSpPr>
            <p:nvPr/>
          </p:nvSpPr>
          <p:spPr bwMode="auto">
            <a:xfrm flipH="1">
              <a:off x="4474" y="1210"/>
              <a:ext cx="546" cy="582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58"/>
            <p:cNvSpPr>
              <a:spLocks/>
            </p:cNvSpPr>
            <p:nvPr/>
          </p:nvSpPr>
          <p:spPr bwMode="auto">
            <a:xfrm flipH="1" flipV="1">
              <a:off x="4502" y="1922"/>
              <a:ext cx="528" cy="636"/>
            </a:xfrm>
            <a:custGeom>
              <a:avLst/>
              <a:gdLst>
                <a:gd name="T0" fmla="*/ 0 w 558"/>
                <a:gd name="T1" fmla="*/ 588 h 588"/>
                <a:gd name="T2" fmla="*/ 456 w 558"/>
                <a:gd name="T3" fmla="*/ 354 h 588"/>
                <a:gd name="T4" fmla="*/ 558 w 558"/>
                <a:gd name="T5" fmla="*/ 0 h 588"/>
                <a:gd name="T6" fmla="*/ 0 60000 65536"/>
                <a:gd name="T7" fmla="*/ 0 60000 65536"/>
                <a:gd name="T8" fmla="*/ 0 60000 65536"/>
                <a:gd name="T9" fmla="*/ 0 w 558"/>
                <a:gd name="T10" fmla="*/ 0 h 588"/>
                <a:gd name="T11" fmla="*/ 558 w 558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588">
                  <a:moveTo>
                    <a:pt x="0" y="588"/>
                  </a:moveTo>
                  <a:cubicBezTo>
                    <a:pt x="181" y="520"/>
                    <a:pt x="363" y="452"/>
                    <a:pt x="456" y="354"/>
                  </a:cubicBezTo>
                  <a:cubicBezTo>
                    <a:pt x="549" y="256"/>
                    <a:pt x="553" y="128"/>
                    <a:pt x="558" y="0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5238750" y="4400550"/>
            <a:ext cx="3340100" cy="2386013"/>
            <a:chOff x="3300" y="2772"/>
            <a:chExt cx="2104" cy="1503"/>
          </a:xfrm>
        </p:grpSpPr>
        <p:sp>
          <p:nvSpPr>
            <p:cNvPr id="39968" name="Rectangle 93"/>
            <p:cNvSpPr>
              <a:spLocks noChangeArrowheads="1"/>
            </p:cNvSpPr>
            <p:nvPr/>
          </p:nvSpPr>
          <p:spPr bwMode="auto">
            <a:xfrm>
              <a:off x="3300" y="3060"/>
              <a:ext cx="2076" cy="10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94"/>
            <p:cNvSpPr>
              <a:spLocks noChangeArrowheads="1"/>
            </p:cNvSpPr>
            <p:nvPr/>
          </p:nvSpPr>
          <p:spPr bwMode="auto">
            <a:xfrm>
              <a:off x="3328" y="3832"/>
              <a:ext cx="2076" cy="10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Text Box 95"/>
            <p:cNvSpPr txBox="1">
              <a:spLocks noChangeArrowheads="1"/>
            </p:cNvSpPr>
            <p:nvPr/>
          </p:nvSpPr>
          <p:spPr bwMode="auto">
            <a:xfrm>
              <a:off x="3504" y="2772"/>
              <a:ext cx="16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3300"/>
                  </a:solidFill>
                </a:rPr>
                <a:t>Positive Plate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9971" name="Text Box 96"/>
            <p:cNvSpPr txBox="1">
              <a:spLocks noChangeArrowheads="1"/>
            </p:cNvSpPr>
            <p:nvPr/>
          </p:nvSpPr>
          <p:spPr bwMode="auto">
            <a:xfrm>
              <a:off x="3564" y="3948"/>
              <a:ext cx="17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3333FF"/>
                  </a:solidFill>
                </a:rPr>
                <a:t>Negative Plate</a:t>
              </a:r>
              <a:endParaRPr lang="en-US">
                <a:solidFill>
                  <a:srgbClr val="3333FF"/>
                </a:solidFill>
              </a:endParaRPr>
            </a:p>
          </p:txBody>
        </p:sp>
      </p:grpSp>
      <p:grpSp>
        <p:nvGrpSpPr>
          <p:cNvPr id="14" name="Group 107"/>
          <p:cNvGrpSpPr>
            <a:grpSpLocks/>
          </p:cNvGrpSpPr>
          <p:nvPr/>
        </p:nvGrpSpPr>
        <p:grpSpPr bwMode="auto">
          <a:xfrm>
            <a:off x="5003800" y="5010150"/>
            <a:ext cx="3876675" cy="1085850"/>
            <a:chOff x="3152" y="3156"/>
            <a:chExt cx="2442" cy="684"/>
          </a:xfrm>
        </p:grpSpPr>
        <p:sp>
          <p:nvSpPr>
            <p:cNvPr id="39957" name="Line 92"/>
            <p:cNvSpPr>
              <a:spLocks noChangeShapeType="1"/>
            </p:cNvSpPr>
            <p:nvPr/>
          </p:nvSpPr>
          <p:spPr bwMode="auto">
            <a:xfrm>
              <a:off x="3396" y="3180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97"/>
            <p:cNvSpPr>
              <a:spLocks noChangeShapeType="1"/>
            </p:cNvSpPr>
            <p:nvPr/>
          </p:nvSpPr>
          <p:spPr bwMode="auto">
            <a:xfrm>
              <a:off x="3904" y="3172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98"/>
            <p:cNvSpPr>
              <a:spLocks noChangeShapeType="1"/>
            </p:cNvSpPr>
            <p:nvPr/>
          </p:nvSpPr>
          <p:spPr bwMode="auto">
            <a:xfrm>
              <a:off x="4916" y="3176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99"/>
            <p:cNvSpPr>
              <a:spLocks noChangeShapeType="1"/>
            </p:cNvSpPr>
            <p:nvPr/>
          </p:nvSpPr>
          <p:spPr bwMode="auto">
            <a:xfrm>
              <a:off x="4680" y="3192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100"/>
            <p:cNvSpPr>
              <a:spLocks noChangeShapeType="1"/>
            </p:cNvSpPr>
            <p:nvPr/>
          </p:nvSpPr>
          <p:spPr bwMode="auto">
            <a:xfrm>
              <a:off x="4168" y="3184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01"/>
            <p:cNvSpPr>
              <a:spLocks noChangeShapeType="1"/>
            </p:cNvSpPr>
            <p:nvPr/>
          </p:nvSpPr>
          <p:spPr bwMode="auto">
            <a:xfrm>
              <a:off x="5152" y="3184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02"/>
            <p:cNvSpPr>
              <a:spLocks noChangeShapeType="1"/>
            </p:cNvSpPr>
            <p:nvPr/>
          </p:nvSpPr>
          <p:spPr bwMode="auto">
            <a:xfrm>
              <a:off x="3644" y="3176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103"/>
            <p:cNvSpPr>
              <a:spLocks noChangeShapeType="1"/>
            </p:cNvSpPr>
            <p:nvPr/>
          </p:nvSpPr>
          <p:spPr bwMode="auto">
            <a:xfrm>
              <a:off x="5340" y="3168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104"/>
            <p:cNvSpPr>
              <a:spLocks noChangeShapeType="1"/>
            </p:cNvSpPr>
            <p:nvPr/>
          </p:nvSpPr>
          <p:spPr bwMode="auto">
            <a:xfrm>
              <a:off x="4432" y="3184"/>
              <a:ext cx="0" cy="6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105"/>
            <p:cNvSpPr>
              <a:spLocks/>
            </p:cNvSpPr>
            <p:nvPr/>
          </p:nvSpPr>
          <p:spPr bwMode="auto">
            <a:xfrm>
              <a:off x="3152" y="3156"/>
              <a:ext cx="220" cy="684"/>
            </a:xfrm>
            <a:custGeom>
              <a:avLst/>
              <a:gdLst>
                <a:gd name="T0" fmla="*/ 256 w 280"/>
                <a:gd name="T1" fmla="*/ 0 h 684"/>
                <a:gd name="T2" fmla="*/ 4 w 280"/>
                <a:gd name="T3" fmla="*/ 372 h 684"/>
                <a:gd name="T4" fmla="*/ 280 w 280"/>
                <a:gd name="T5" fmla="*/ 684 h 684"/>
                <a:gd name="T6" fmla="*/ 0 60000 65536"/>
                <a:gd name="T7" fmla="*/ 0 60000 65536"/>
                <a:gd name="T8" fmla="*/ 0 60000 65536"/>
                <a:gd name="T9" fmla="*/ 0 w 280"/>
                <a:gd name="T10" fmla="*/ 0 h 684"/>
                <a:gd name="T11" fmla="*/ 280 w 280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684">
                  <a:moveTo>
                    <a:pt x="256" y="0"/>
                  </a:moveTo>
                  <a:cubicBezTo>
                    <a:pt x="128" y="129"/>
                    <a:pt x="0" y="258"/>
                    <a:pt x="4" y="372"/>
                  </a:cubicBezTo>
                  <a:cubicBezTo>
                    <a:pt x="8" y="486"/>
                    <a:pt x="240" y="636"/>
                    <a:pt x="280" y="684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106"/>
            <p:cNvSpPr>
              <a:spLocks/>
            </p:cNvSpPr>
            <p:nvPr/>
          </p:nvSpPr>
          <p:spPr bwMode="auto">
            <a:xfrm>
              <a:off x="5376" y="3192"/>
              <a:ext cx="218" cy="624"/>
            </a:xfrm>
            <a:custGeom>
              <a:avLst/>
              <a:gdLst>
                <a:gd name="T0" fmla="*/ 12 w 218"/>
                <a:gd name="T1" fmla="*/ 0 h 624"/>
                <a:gd name="T2" fmla="*/ 216 w 218"/>
                <a:gd name="T3" fmla="*/ 324 h 624"/>
                <a:gd name="T4" fmla="*/ 0 w 218"/>
                <a:gd name="T5" fmla="*/ 624 h 624"/>
                <a:gd name="T6" fmla="*/ 0 60000 65536"/>
                <a:gd name="T7" fmla="*/ 0 60000 65536"/>
                <a:gd name="T8" fmla="*/ 0 60000 65536"/>
                <a:gd name="T9" fmla="*/ 0 w 218"/>
                <a:gd name="T10" fmla="*/ 0 h 624"/>
                <a:gd name="T11" fmla="*/ 218 w 218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624">
                  <a:moveTo>
                    <a:pt x="12" y="0"/>
                  </a:moveTo>
                  <a:cubicBezTo>
                    <a:pt x="115" y="110"/>
                    <a:pt x="218" y="220"/>
                    <a:pt x="216" y="324"/>
                  </a:cubicBezTo>
                  <a:cubicBezTo>
                    <a:pt x="214" y="428"/>
                    <a:pt x="107" y="526"/>
                    <a:pt x="0" y="624"/>
                  </a:cubicBezTo>
                </a:path>
              </a:pathLst>
            </a:cu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990600" y="381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তড়িৎ ক্ষেত্র সৃষ্টি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95250"/>
            <a:ext cx="6438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স্থির তড়িৎ ক্ষেত্রের প্রয়োগ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81" name="Picture 5" descr="CAR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528763"/>
            <a:ext cx="272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24100" y="2343150"/>
            <a:ext cx="1200150" cy="914400"/>
            <a:chOff x="1464" y="1476"/>
            <a:chExt cx="756" cy="576"/>
          </a:xfrm>
        </p:grpSpPr>
        <p:sp>
          <p:nvSpPr>
            <p:cNvPr id="45078" name="Rectangle 6"/>
            <p:cNvSpPr>
              <a:spLocks noChangeArrowheads="1"/>
            </p:cNvSpPr>
            <p:nvPr/>
          </p:nvSpPr>
          <p:spPr bwMode="auto">
            <a:xfrm>
              <a:off x="1464" y="1476"/>
              <a:ext cx="756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Rectangle 7"/>
            <p:cNvSpPr>
              <a:spLocks noChangeArrowheads="1"/>
            </p:cNvSpPr>
            <p:nvPr/>
          </p:nvSpPr>
          <p:spPr bwMode="auto">
            <a:xfrm>
              <a:off x="1464" y="1608"/>
              <a:ext cx="240" cy="4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63800" y="3257550"/>
            <a:ext cx="4762500" cy="1276350"/>
            <a:chOff x="1552" y="2052"/>
            <a:chExt cx="3000" cy="804"/>
          </a:xfrm>
        </p:grpSpPr>
        <p:sp>
          <p:nvSpPr>
            <p:cNvPr id="45072" name="Line 8"/>
            <p:cNvSpPr>
              <a:spLocks noChangeShapeType="1"/>
            </p:cNvSpPr>
            <p:nvPr/>
          </p:nvSpPr>
          <p:spPr bwMode="auto">
            <a:xfrm>
              <a:off x="1572" y="2052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9"/>
            <p:cNvSpPr>
              <a:spLocks noChangeShapeType="1"/>
            </p:cNvSpPr>
            <p:nvPr/>
          </p:nvSpPr>
          <p:spPr bwMode="auto">
            <a:xfrm flipH="1" flipV="1">
              <a:off x="1552" y="2572"/>
              <a:ext cx="1104" cy="12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0"/>
            <p:cNvSpPr>
              <a:spLocks noChangeShapeType="1"/>
            </p:cNvSpPr>
            <p:nvPr/>
          </p:nvSpPr>
          <p:spPr bwMode="auto">
            <a:xfrm flipH="1">
              <a:off x="2672" y="2444"/>
              <a:ext cx="0" cy="28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1"/>
            <p:cNvSpPr>
              <a:spLocks noChangeShapeType="1"/>
            </p:cNvSpPr>
            <p:nvPr/>
          </p:nvSpPr>
          <p:spPr bwMode="auto">
            <a:xfrm>
              <a:off x="2832" y="2328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2"/>
            <p:cNvSpPr>
              <a:spLocks noChangeShapeType="1"/>
            </p:cNvSpPr>
            <p:nvPr/>
          </p:nvSpPr>
          <p:spPr bwMode="auto">
            <a:xfrm flipH="1">
              <a:off x="2824" y="2596"/>
              <a:ext cx="1728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3"/>
            <p:cNvSpPr>
              <a:spLocks noChangeShapeType="1"/>
            </p:cNvSpPr>
            <p:nvPr/>
          </p:nvSpPr>
          <p:spPr bwMode="auto">
            <a:xfrm flipH="1">
              <a:off x="4528" y="2200"/>
              <a:ext cx="12" cy="39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524250" y="23431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530600" y="25590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536950" y="24701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562350" y="240030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625850" y="24828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572000" y="990600"/>
            <a:ext cx="42672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4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ধনাত্নক চার্জে চার্জিত গাড়ী</a:t>
            </a:r>
            <a:endParaRPr lang="en-US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0" y="1600200"/>
            <a:ext cx="27432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ঋনাত্নক স্প্রে গান</a:t>
            </a:r>
            <a:r>
              <a:rPr lang="bn-BD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5250" y="5257800"/>
            <a:ext cx="8591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3600" dirty="0" smtClean="0">
                <a:solidFill>
                  <a:srgbClr val="FF3300"/>
                </a:solidFill>
              </a:rPr>
              <a:t> </a:t>
            </a:r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গাড়ীকে ধনাত্নক চার্জে চার্জিত করে রং করা হচ্ছে।</a:t>
            </a:r>
            <a:endParaRPr lang="en-US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6597 0.09722 " pathEditMode="relative" ptsTypes="AA">
                                      <p:cBhvr>
                                        <p:cTn id="48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7152 0.05648 " pathEditMode="relative" ptsTypes="AA">
                                      <p:cBhvr>
                                        <p:cTn id="50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6597 0.025 " pathEditMode="relative" ptsTypes="AA">
                                      <p:cBhvr>
                                        <p:cTn id="52" dur="5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 -0.03889 " pathEditMode="relative" ptsTypes="AA">
                                      <p:cBhvr>
                                        <p:cTn id="54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0.27918 -0.00833 " pathEditMode="relative" ptsTypes="AA">
                                      <p:cBhvr>
                                        <p:cTn id="56" dur="5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90" grpId="0" animBg="1"/>
      <p:bldP spid="24590" grpId="1" animBg="1"/>
      <p:bldP spid="24591" grpId="0" animBg="1"/>
      <p:bldP spid="24591" grpId="1" animBg="1"/>
      <p:bldP spid="24592" grpId="0" animBg="1"/>
      <p:bldP spid="24592" grpId="1" animBg="1"/>
      <p:bldP spid="24593" grpId="0" animBg="1"/>
      <p:bldP spid="24593" grpId="1" animBg="1"/>
      <p:bldP spid="24594" grpId="0" animBg="1"/>
      <p:bldP spid="24594" grpId="1" animBg="1"/>
      <p:bldP spid="24598" grpId="0" animBg="1"/>
      <p:bldP spid="24599" grpId="0" animBg="1"/>
      <p:bldP spid="246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3581400" y="1428750"/>
            <a:ext cx="2476500" cy="3752850"/>
            <a:chOff x="2256" y="900"/>
            <a:chExt cx="1560" cy="2364"/>
          </a:xfrm>
        </p:grpSpPr>
        <p:sp>
          <p:nvSpPr>
            <p:cNvPr id="41034" name="AutoShape 6"/>
            <p:cNvSpPr>
              <a:spLocks noChangeArrowheads="1"/>
            </p:cNvSpPr>
            <p:nvPr/>
          </p:nvSpPr>
          <p:spPr bwMode="auto">
            <a:xfrm>
              <a:off x="2868" y="1320"/>
              <a:ext cx="228" cy="324"/>
            </a:xfrm>
            <a:prstGeom prst="can">
              <a:avLst>
                <a:gd name="adj" fmla="val 35526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AutoShape 7"/>
            <p:cNvSpPr>
              <a:spLocks noChangeArrowheads="1"/>
            </p:cNvSpPr>
            <p:nvPr/>
          </p:nvSpPr>
          <p:spPr bwMode="auto">
            <a:xfrm>
              <a:off x="2256" y="900"/>
              <a:ext cx="1560" cy="252"/>
            </a:xfrm>
            <a:prstGeom prst="can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Rectangle 8"/>
            <p:cNvSpPr>
              <a:spLocks noChangeArrowheads="1"/>
            </p:cNvSpPr>
            <p:nvPr/>
          </p:nvSpPr>
          <p:spPr bwMode="auto">
            <a:xfrm>
              <a:off x="2964" y="1128"/>
              <a:ext cx="72" cy="18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Rectangle 10"/>
            <p:cNvSpPr>
              <a:spLocks noChangeArrowheads="1"/>
            </p:cNvSpPr>
            <p:nvPr/>
          </p:nvSpPr>
          <p:spPr bwMode="auto">
            <a:xfrm>
              <a:off x="2364" y="1476"/>
              <a:ext cx="1284" cy="1788"/>
            </a:xfrm>
            <a:prstGeom prst="rect">
              <a:avLst/>
            </a:prstGeom>
            <a:noFill/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838700" y="3867150"/>
            <a:ext cx="190500" cy="742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52888" y="1470025"/>
            <a:ext cx="227012" cy="244475"/>
            <a:chOff x="1655" y="3612"/>
            <a:chExt cx="227" cy="226"/>
          </a:xfrm>
        </p:grpSpPr>
        <p:sp>
          <p:nvSpPr>
            <p:cNvPr id="41032" name="Oval 16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17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852863" y="1473200"/>
            <a:ext cx="188912" cy="244475"/>
            <a:chOff x="2018" y="3612"/>
            <a:chExt cx="227" cy="226"/>
          </a:xfrm>
        </p:grpSpPr>
        <p:sp>
          <p:nvSpPr>
            <p:cNvPr id="41029" name="Oval 19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20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Line 21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608388" y="1463675"/>
            <a:ext cx="227012" cy="244475"/>
            <a:chOff x="1655" y="3612"/>
            <a:chExt cx="227" cy="226"/>
          </a:xfrm>
        </p:grpSpPr>
        <p:sp>
          <p:nvSpPr>
            <p:cNvPr id="41027" name="Oval 27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28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297363" y="1466850"/>
            <a:ext cx="188912" cy="244475"/>
            <a:chOff x="2018" y="3612"/>
            <a:chExt cx="227" cy="226"/>
          </a:xfrm>
        </p:grpSpPr>
        <p:sp>
          <p:nvSpPr>
            <p:cNvPr id="41024" name="Oval 30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1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32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935538" y="1463675"/>
            <a:ext cx="227012" cy="244475"/>
            <a:chOff x="1655" y="3612"/>
            <a:chExt cx="227" cy="226"/>
          </a:xfrm>
        </p:grpSpPr>
        <p:sp>
          <p:nvSpPr>
            <p:cNvPr id="41022" name="Oval 34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35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735513" y="1466850"/>
            <a:ext cx="188912" cy="244475"/>
            <a:chOff x="2018" y="3612"/>
            <a:chExt cx="227" cy="226"/>
          </a:xfrm>
        </p:grpSpPr>
        <p:sp>
          <p:nvSpPr>
            <p:cNvPr id="41019" name="Oval 37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38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39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4491038" y="1463675"/>
            <a:ext cx="227012" cy="244475"/>
            <a:chOff x="1655" y="3612"/>
            <a:chExt cx="227" cy="226"/>
          </a:xfrm>
        </p:grpSpPr>
        <p:sp>
          <p:nvSpPr>
            <p:cNvPr id="41017" name="Oval 41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42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173663" y="1466850"/>
            <a:ext cx="188912" cy="244475"/>
            <a:chOff x="2018" y="3612"/>
            <a:chExt cx="227" cy="226"/>
          </a:xfrm>
        </p:grpSpPr>
        <p:sp>
          <p:nvSpPr>
            <p:cNvPr id="41014" name="Oval 44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Line 45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46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838200" y="919163"/>
            <a:ext cx="3354388" cy="881062"/>
            <a:chOff x="264" y="1133"/>
            <a:chExt cx="2113" cy="615"/>
          </a:xfrm>
        </p:grpSpPr>
        <p:sp>
          <p:nvSpPr>
            <p:cNvPr id="41010" name="AutoShape 48"/>
            <p:cNvSpPr>
              <a:spLocks noChangeArrowheads="1"/>
            </p:cNvSpPr>
            <p:nvPr/>
          </p:nvSpPr>
          <p:spPr bwMode="auto">
            <a:xfrm rot="4367801">
              <a:off x="1090" y="398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CCCCFF"/>
                </a:gs>
                <a:gs pos="9000">
                  <a:srgbClr val="99CCFF"/>
                </a:gs>
                <a:gs pos="19501">
                  <a:srgbClr val="CC99FF"/>
                </a:gs>
                <a:gs pos="32001">
                  <a:srgbClr val="9966FF"/>
                </a:gs>
                <a:gs pos="41000">
                  <a:srgbClr val="99CCFF"/>
                </a:gs>
                <a:gs pos="50000">
                  <a:srgbClr val="CCCCFF"/>
                </a:gs>
                <a:gs pos="59000">
                  <a:srgbClr val="99CCFF"/>
                </a:gs>
                <a:gs pos="67999">
                  <a:srgbClr val="9966FF"/>
                </a:gs>
                <a:gs pos="80499">
                  <a:srgbClr val="CC99FF"/>
                </a:gs>
                <a:gs pos="91000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49"/>
            <p:cNvSpPr>
              <a:spLocks noChangeArrowheads="1"/>
            </p:cNvSpPr>
            <p:nvPr/>
          </p:nvSpPr>
          <p:spPr bwMode="auto">
            <a:xfrm>
              <a:off x="1823" y="1133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1012" name="Oval 50"/>
            <p:cNvSpPr>
              <a:spLocks noChangeArrowheads="1"/>
            </p:cNvSpPr>
            <p:nvPr/>
          </p:nvSpPr>
          <p:spPr bwMode="auto">
            <a:xfrm>
              <a:off x="1228" y="1326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1013" name="Oval 51"/>
            <p:cNvSpPr>
              <a:spLocks noChangeArrowheads="1"/>
            </p:cNvSpPr>
            <p:nvPr/>
          </p:nvSpPr>
          <p:spPr bwMode="auto">
            <a:xfrm>
              <a:off x="614" y="1517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5392738" y="1470025"/>
            <a:ext cx="227012" cy="244475"/>
            <a:chOff x="1655" y="3612"/>
            <a:chExt cx="227" cy="226"/>
          </a:xfrm>
        </p:grpSpPr>
        <p:sp>
          <p:nvSpPr>
            <p:cNvPr id="41008" name="Oval 60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Line 61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5643563" y="1466850"/>
            <a:ext cx="188912" cy="244475"/>
            <a:chOff x="2018" y="3612"/>
            <a:chExt cx="227" cy="226"/>
          </a:xfrm>
        </p:grpSpPr>
        <p:sp>
          <p:nvSpPr>
            <p:cNvPr id="41005" name="Oval 78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Line 79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80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4573588" y="4200525"/>
            <a:ext cx="227012" cy="244475"/>
            <a:chOff x="1655" y="3612"/>
            <a:chExt cx="227" cy="226"/>
          </a:xfrm>
        </p:grpSpPr>
        <p:sp>
          <p:nvSpPr>
            <p:cNvPr id="41003" name="Oval 104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Line 105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4583113" y="3949700"/>
            <a:ext cx="188912" cy="244475"/>
            <a:chOff x="2018" y="3612"/>
            <a:chExt cx="227" cy="226"/>
          </a:xfrm>
        </p:grpSpPr>
        <p:sp>
          <p:nvSpPr>
            <p:cNvPr id="41000" name="Oval 107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Line 108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9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3"/>
          <p:cNvGrpSpPr>
            <a:grpSpLocks/>
          </p:cNvGrpSpPr>
          <p:nvPr/>
        </p:nvGrpSpPr>
        <p:grpSpPr bwMode="auto">
          <a:xfrm>
            <a:off x="4595813" y="4438650"/>
            <a:ext cx="188912" cy="244475"/>
            <a:chOff x="2018" y="3612"/>
            <a:chExt cx="227" cy="226"/>
          </a:xfrm>
        </p:grpSpPr>
        <p:sp>
          <p:nvSpPr>
            <p:cNvPr id="40997" name="Oval 114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Line 115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116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4916488" y="3933825"/>
            <a:ext cx="227012" cy="244475"/>
            <a:chOff x="1655" y="3612"/>
            <a:chExt cx="227" cy="226"/>
          </a:xfrm>
        </p:grpSpPr>
        <p:sp>
          <p:nvSpPr>
            <p:cNvPr id="40995" name="Oval 118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Line 119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20"/>
          <p:cNvGrpSpPr>
            <a:grpSpLocks/>
          </p:cNvGrpSpPr>
          <p:nvPr/>
        </p:nvGrpSpPr>
        <p:grpSpPr bwMode="auto">
          <a:xfrm>
            <a:off x="4868863" y="3708400"/>
            <a:ext cx="188912" cy="244475"/>
            <a:chOff x="2018" y="3612"/>
            <a:chExt cx="227" cy="226"/>
          </a:xfrm>
        </p:grpSpPr>
        <p:sp>
          <p:nvSpPr>
            <p:cNvPr id="40992" name="Oval 121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122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123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4554538" y="3705225"/>
            <a:ext cx="227012" cy="244475"/>
            <a:chOff x="1655" y="3612"/>
            <a:chExt cx="227" cy="226"/>
          </a:xfrm>
        </p:grpSpPr>
        <p:sp>
          <p:nvSpPr>
            <p:cNvPr id="40990" name="Oval 125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Line 126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>
            <a:off x="4983163" y="4159250"/>
            <a:ext cx="188912" cy="244475"/>
            <a:chOff x="2018" y="3612"/>
            <a:chExt cx="227" cy="226"/>
          </a:xfrm>
        </p:grpSpPr>
        <p:sp>
          <p:nvSpPr>
            <p:cNvPr id="40987" name="Oval 128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129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130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030788" y="4391025"/>
            <a:ext cx="227012" cy="244475"/>
            <a:chOff x="1655" y="3612"/>
            <a:chExt cx="227" cy="226"/>
          </a:xfrm>
        </p:grpSpPr>
        <p:sp>
          <p:nvSpPr>
            <p:cNvPr id="40985" name="Oval 132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133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51" name="Line 139"/>
          <p:cNvSpPr>
            <a:spLocks noChangeShapeType="1"/>
          </p:cNvSpPr>
          <p:nvPr/>
        </p:nvSpPr>
        <p:spPr bwMode="auto">
          <a:xfrm>
            <a:off x="4832350" y="3848100"/>
            <a:ext cx="622300" cy="3492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স্বর্ণপাত তড়িৎবীক্ষণ যন্ত্রের সাহায্যে কোন বস্তুতে চার্জের অস্তিত্ব নির্ণয়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00200" y="57150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ধনাত্বক চার্জের অস্তিত্ব নির্ণয়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6 C -0.0066 -0.00649 -0.00886 -0.01343 -0.0125 -0.02223 C -0.01407 -0.02616 -0.01615 -0.02964 -0.01806 -0.03334 C -0.02101 -0.03936 -0.0217 -0.05302 -0.02223 -0.05927 C -0.02448 -0.08843 -0.02188 -0.12154 -0.02778 -0.15001 C -0.02865 -0.15394 -0.03091 -0.15718 -0.03195 -0.16112 C -0.03334 -0.17385 -0.03646 -0.18751 -0.03334 -0.20001 C -0.03282 -0.20672 -0.03195 -0.21366 -0.03195 -0.22038 C -0.03195 -0.22223 -0.03351 -0.22408 -0.03334 -0.22593 C -0.03299 -0.22987 -0.03056 -0.23704 -0.03056 -0.23704 C -0.03143 -0.26251 -0.03282 -0.27848 -0.03473 -0.30186 C -0.03386 -0.30556 -0.0316 -0.32084 -0.02778 -0.32408 C -0.02778 -0.32408 -0.01736 -0.32871 -0.01528 -0.32964 C 0.01475 -0.34306 -0.0125 -0.33149 0.07083 -0.33334 C 0.07361 -0.33404 0.07656 -0.33404 0.07916 -0.33519 C 0.08316 -0.33704 0.08489 -0.34445 0.08889 -0.34445 " pathEditMode="relative" ptsTypes="fffffffffffffff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139 -0.00069 -0.00313 -0.00046 -0.00417 -0.00185 C -0.00591 -0.00416 -0.01059 -0.02222 -0.01111 -0.02407 C -0.0132 -0.0324 -0.01615 -0.04004 -0.02084 -0.04629 C -0.0224 -0.05231 -0.02483 -0.05694 -0.02639 -0.06296 C -0.02639 -0.06504 -0.02691 -0.11319 -0.02917 -0.12777 C -0.03386 -0.15926 -0.02934 -0.11713 -0.0375 -0.15 C -0.03837 -0.1537 -0.03941 -0.1574 -0.04028 -0.16111 C -0.0408 -0.16296 -0.04167 -0.16666 -0.04167 -0.16666 C -0.04236 -0.18796 -0.04063 -0.22523 -0.04584 -0.24629 C -0.04636 -0.2544 -0.04827 -0.26227 -0.04861 -0.27037 C -0.04948 -0.29051 -0.04723 -0.32222 -0.05278 -0.34444 C -0.05104 -0.35393 -0.04948 -0.36296 -0.04723 -0.37222 C -0.04618 -0.37639 -0.04271 -0.37916 -0.04167 -0.38333 C -0.03959 -0.3919 -0.03872 -0.39398 -0.03195 -0.39629 C -0.01632 -0.41018 0.00104 -0.40555 0.01944 -0.40555 " pathEditMode="relative" ptsTypes="fffffffffffffff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0416 -0.00833 0.00555 -0.01643 0.00694 -0.02592 C 0.00798 -0.05787 0.00885 -0.08889 0.00416 -0.12037 C 0.00503 -0.12407 0.00538 -0.12824 0.00694 -0.13148 C 0.00781 -0.13333 0.00902 -0.13495 0.00972 -0.13703 C 0.01093 -0.14051 0.01163 -0.14444 0.0125 -0.14814 C 0.01302 -0.15 0.01389 -0.1537 0.01389 -0.1537 C 0.01562 -0.175 0.01458 -0.19421 0.01527 -0.21666 C 0.01406 -0.23194 0.0158 -0.24606 0.01389 -0.26111 C 0.01597 -0.28958 0.01788 -0.31574 0.0125 -0.34444 C 0.01111 -0.35139 0.01111 -0.35926 0.00694 -0.36481 C 0.00225 -0.37106 0.00364 -0.36666 -0.00139 -0.37037 C -0.01754 -0.3824 -0.00191 -0.3743 -0.01806 -0.38148 C -0.02379 -0.38402 -0.03004 -0.38148 -0.03611 -0.38148 " pathEditMode="relative" ptsTypes="fffffffffffff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0.00857 C -0.01285 -0.00393 -0.01719 0.00972 -0.01042 -0.00069 C 0.00086 -0.01805 -0.01007 -0.00717 -0.0007 -0.01551 C 0.00277 -0.0294 -0.00226 -0.01273 0.00486 -0.02477 C 0.00677 -0.02801 0.00729 -0.03241 0.00902 -0.03588 C 0.00746 -0.06157 0.00416 -0.08611 0.00902 -0.1118 C 0.01076 -0.15416 0.01788 -0.20208 0.00764 -0.24329 C 0.00677 -0.25324 0.00573 -0.27454 -0.0007 -0.28217 C -0.00313 -0.28518 -0.0066 -0.28634 -0.00903 -0.28958 C -0.01354 -0.2956 -0.02049 -0.30023 -0.02709 -0.30069 C -0.08872 -0.30416 -0.07275 -0.28379 -0.0882 -0.3044 " pathEditMode="relative" ptsTypes="ffffffffff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2638 -0.04445 " pathEditMode="relative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3" grpId="1" animBg="1"/>
      <p:bldP spid="13451" grpId="0" animBg="1"/>
      <p:bldP spid="78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428750"/>
            <a:ext cx="2476500" cy="3752850"/>
            <a:chOff x="2256" y="900"/>
            <a:chExt cx="1560" cy="2364"/>
          </a:xfrm>
        </p:grpSpPr>
        <p:sp>
          <p:nvSpPr>
            <p:cNvPr id="42057" name="AutoShape 4"/>
            <p:cNvSpPr>
              <a:spLocks noChangeArrowheads="1"/>
            </p:cNvSpPr>
            <p:nvPr/>
          </p:nvSpPr>
          <p:spPr bwMode="auto">
            <a:xfrm>
              <a:off x="2868" y="1320"/>
              <a:ext cx="228" cy="324"/>
            </a:xfrm>
            <a:prstGeom prst="can">
              <a:avLst>
                <a:gd name="adj" fmla="val 35526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AutoShape 5"/>
            <p:cNvSpPr>
              <a:spLocks noChangeArrowheads="1"/>
            </p:cNvSpPr>
            <p:nvPr/>
          </p:nvSpPr>
          <p:spPr bwMode="auto">
            <a:xfrm>
              <a:off x="2256" y="900"/>
              <a:ext cx="1560" cy="252"/>
            </a:xfrm>
            <a:prstGeom prst="can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Rectangle 6"/>
            <p:cNvSpPr>
              <a:spLocks noChangeArrowheads="1"/>
            </p:cNvSpPr>
            <p:nvPr/>
          </p:nvSpPr>
          <p:spPr bwMode="auto">
            <a:xfrm>
              <a:off x="2964" y="1128"/>
              <a:ext cx="72" cy="18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0" name="Rectangle 7"/>
            <p:cNvSpPr>
              <a:spLocks noChangeArrowheads="1"/>
            </p:cNvSpPr>
            <p:nvPr/>
          </p:nvSpPr>
          <p:spPr bwMode="auto">
            <a:xfrm>
              <a:off x="2364" y="1476"/>
              <a:ext cx="1284" cy="1788"/>
            </a:xfrm>
            <a:prstGeom prst="rect">
              <a:avLst/>
            </a:prstGeom>
            <a:noFill/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838700" y="3867150"/>
            <a:ext cx="190500" cy="742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52888" y="1508125"/>
            <a:ext cx="227012" cy="244475"/>
            <a:chOff x="1655" y="3612"/>
            <a:chExt cx="227" cy="226"/>
          </a:xfrm>
        </p:grpSpPr>
        <p:sp>
          <p:nvSpPr>
            <p:cNvPr id="42055" name="Oval 10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Line 11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52863" y="1473200"/>
            <a:ext cx="188912" cy="244475"/>
            <a:chOff x="2018" y="3612"/>
            <a:chExt cx="227" cy="226"/>
          </a:xfrm>
        </p:grpSpPr>
        <p:sp>
          <p:nvSpPr>
            <p:cNvPr id="42052" name="Oval 13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Line 14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15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608388" y="1489075"/>
            <a:ext cx="227012" cy="244475"/>
            <a:chOff x="1655" y="3612"/>
            <a:chExt cx="227" cy="226"/>
          </a:xfrm>
        </p:grpSpPr>
        <p:sp>
          <p:nvSpPr>
            <p:cNvPr id="42050" name="Oval 17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Line 18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97363" y="1466850"/>
            <a:ext cx="188912" cy="244475"/>
            <a:chOff x="2018" y="3612"/>
            <a:chExt cx="227" cy="226"/>
          </a:xfrm>
        </p:grpSpPr>
        <p:sp>
          <p:nvSpPr>
            <p:cNvPr id="42047" name="Oval 20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Line 21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22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935538" y="1552575"/>
            <a:ext cx="227012" cy="244475"/>
            <a:chOff x="1655" y="3612"/>
            <a:chExt cx="227" cy="226"/>
          </a:xfrm>
        </p:grpSpPr>
        <p:sp>
          <p:nvSpPr>
            <p:cNvPr id="42045" name="Oval 24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Line 25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735513" y="1466850"/>
            <a:ext cx="188912" cy="244475"/>
            <a:chOff x="2018" y="3612"/>
            <a:chExt cx="227" cy="226"/>
          </a:xfrm>
        </p:grpSpPr>
        <p:sp>
          <p:nvSpPr>
            <p:cNvPr id="42042" name="Oval 27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Line 28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29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491038" y="1527175"/>
            <a:ext cx="227012" cy="244475"/>
            <a:chOff x="1655" y="3612"/>
            <a:chExt cx="227" cy="226"/>
          </a:xfrm>
        </p:grpSpPr>
        <p:sp>
          <p:nvSpPr>
            <p:cNvPr id="42040" name="Oval 31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Line 32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173663" y="1466850"/>
            <a:ext cx="188912" cy="244475"/>
            <a:chOff x="2018" y="3612"/>
            <a:chExt cx="227" cy="226"/>
          </a:xfrm>
        </p:grpSpPr>
        <p:sp>
          <p:nvSpPr>
            <p:cNvPr id="42037" name="Oval 34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Line 35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36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392738" y="1470025"/>
            <a:ext cx="227012" cy="244475"/>
            <a:chOff x="1655" y="3612"/>
            <a:chExt cx="227" cy="226"/>
          </a:xfrm>
        </p:grpSpPr>
        <p:sp>
          <p:nvSpPr>
            <p:cNvPr id="42035" name="Oval 43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Line 44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643563" y="1466850"/>
            <a:ext cx="188912" cy="244475"/>
            <a:chOff x="2018" y="3612"/>
            <a:chExt cx="227" cy="226"/>
          </a:xfrm>
        </p:grpSpPr>
        <p:sp>
          <p:nvSpPr>
            <p:cNvPr id="42032" name="Oval 46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Line 47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48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573588" y="4200525"/>
            <a:ext cx="227012" cy="244475"/>
            <a:chOff x="1655" y="3612"/>
            <a:chExt cx="227" cy="226"/>
          </a:xfrm>
        </p:grpSpPr>
        <p:sp>
          <p:nvSpPr>
            <p:cNvPr id="42030" name="Oval 50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Line 51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4583113" y="3949700"/>
            <a:ext cx="188912" cy="244475"/>
            <a:chOff x="2018" y="3612"/>
            <a:chExt cx="227" cy="226"/>
          </a:xfrm>
        </p:grpSpPr>
        <p:sp>
          <p:nvSpPr>
            <p:cNvPr id="42027" name="Oval 53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Line 54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55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4595813" y="4438650"/>
            <a:ext cx="188912" cy="244475"/>
            <a:chOff x="2018" y="3612"/>
            <a:chExt cx="227" cy="226"/>
          </a:xfrm>
        </p:grpSpPr>
        <p:sp>
          <p:nvSpPr>
            <p:cNvPr id="42024" name="Oval 57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58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59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4916488" y="3933825"/>
            <a:ext cx="227012" cy="244475"/>
            <a:chOff x="1655" y="3612"/>
            <a:chExt cx="227" cy="226"/>
          </a:xfrm>
        </p:grpSpPr>
        <p:sp>
          <p:nvSpPr>
            <p:cNvPr id="42022" name="Oval 61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62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4868863" y="3708400"/>
            <a:ext cx="188912" cy="244475"/>
            <a:chOff x="2018" y="3612"/>
            <a:chExt cx="227" cy="226"/>
          </a:xfrm>
        </p:grpSpPr>
        <p:sp>
          <p:nvSpPr>
            <p:cNvPr id="42019" name="Oval 64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65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66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4554538" y="3705225"/>
            <a:ext cx="227012" cy="244475"/>
            <a:chOff x="1655" y="3612"/>
            <a:chExt cx="227" cy="226"/>
          </a:xfrm>
        </p:grpSpPr>
        <p:sp>
          <p:nvSpPr>
            <p:cNvPr id="42017" name="Oval 68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69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4983163" y="4159250"/>
            <a:ext cx="188912" cy="244475"/>
            <a:chOff x="2018" y="3612"/>
            <a:chExt cx="227" cy="226"/>
          </a:xfrm>
        </p:grpSpPr>
        <p:sp>
          <p:nvSpPr>
            <p:cNvPr id="42014" name="Oval 71"/>
            <p:cNvSpPr>
              <a:spLocks noChangeArrowheads="1"/>
            </p:cNvSpPr>
            <p:nvPr/>
          </p:nvSpPr>
          <p:spPr bwMode="auto">
            <a:xfrm>
              <a:off x="2018" y="3612"/>
              <a:ext cx="227" cy="22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72"/>
            <p:cNvSpPr>
              <a:spLocks noChangeShapeType="1"/>
            </p:cNvSpPr>
            <p:nvPr/>
          </p:nvSpPr>
          <p:spPr bwMode="auto">
            <a:xfrm flipH="1" flipV="1">
              <a:off x="2034" y="3724"/>
              <a:ext cx="18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73"/>
            <p:cNvSpPr>
              <a:spLocks noChangeShapeType="1"/>
            </p:cNvSpPr>
            <p:nvPr/>
          </p:nvSpPr>
          <p:spPr bwMode="auto">
            <a:xfrm flipH="1" flipV="1">
              <a:off x="2130" y="3633"/>
              <a:ext cx="0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5030788" y="4391025"/>
            <a:ext cx="227012" cy="244475"/>
            <a:chOff x="1655" y="3612"/>
            <a:chExt cx="227" cy="226"/>
          </a:xfrm>
        </p:grpSpPr>
        <p:sp>
          <p:nvSpPr>
            <p:cNvPr id="42012" name="Oval 75"/>
            <p:cNvSpPr>
              <a:spLocks noChangeArrowheads="1"/>
            </p:cNvSpPr>
            <p:nvPr/>
          </p:nvSpPr>
          <p:spPr bwMode="auto">
            <a:xfrm>
              <a:off x="1655" y="3612"/>
              <a:ext cx="227" cy="2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76"/>
            <p:cNvSpPr>
              <a:spLocks noChangeShapeType="1"/>
            </p:cNvSpPr>
            <p:nvPr/>
          </p:nvSpPr>
          <p:spPr bwMode="auto">
            <a:xfrm>
              <a:off x="1701" y="3724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33" name="Line 77"/>
          <p:cNvSpPr>
            <a:spLocks noChangeShapeType="1"/>
          </p:cNvSpPr>
          <p:nvPr/>
        </p:nvSpPr>
        <p:spPr bwMode="auto">
          <a:xfrm>
            <a:off x="4832350" y="3848100"/>
            <a:ext cx="622300" cy="3492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78"/>
          <p:cNvGrpSpPr>
            <a:grpSpLocks/>
          </p:cNvGrpSpPr>
          <p:nvPr/>
        </p:nvGrpSpPr>
        <p:grpSpPr bwMode="auto">
          <a:xfrm>
            <a:off x="542925" y="857250"/>
            <a:ext cx="3354388" cy="976313"/>
            <a:chOff x="561" y="2842"/>
            <a:chExt cx="2113" cy="615"/>
          </a:xfrm>
        </p:grpSpPr>
        <p:sp>
          <p:nvSpPr>
            <p:cNvPr id="42008" name="AutoShape 79"/>
            <p:cNvSpPr>
              <a:spLocks noChangeArrowheads="1"/>
            </p:cNvSpPr>
            <p:nvPr/>
          </p:nvSpPr>
          <p:spPr bwMode="auto">
            <a:xfrm rot="-6434482">
              <a:off x="1387" y="2125"/>
              <a:ext cx="462" cy="2113"/>
            </a:xfrm>
            <a:prstGeom prst="can">
              <a:avLst>
                <a:gd name="adj" fmla="val 28056"/>
              </a:avLst>
            </a:prstGeom>
            <a:gradFill rotWithShape="1">
              <a:gsLst>
                <a:gs pos="0">
                  <a:srgbClr val="FEE7F2"/>
                </a:gs>
                <a:gs pos="9000">
                  <a:srgbClr val="FBD49C"/>
                </a:gs>
                <a:gs pos="19501">
                  <a:srgbClr val="FBA97D"/>
                </a:gs>
                <a:gs pos="32001">
                  <a:srgbClr val="FAC77D"/>
                </a:gs>
                <a:gs pos="41000">
                  <a:srgbClr val="FEE7F2"/>
                </a:gs>
                <a:gs pos="50000">
                  <a:srgbClr val="FBEAC7"/>
                </a:gs>
                <a:gs pos="59000">
                  <a:srgbClr val="FEE7F2"/>
                </a:gs>
                <a:gs pos="67999">
                  <a:srgbClr val="FAC77D"/>
                </a:gs>
                <a:gs pos="80499">
                  <a:srgbClr val="FBA97D"/>
                </a:gs>
                <a:gs pos="91000">
                  <a:srgbClr val="FBD49C"/>
                </a:gs>
                <a:gs pos="100000">
                  <a:srgbClr val="FEE7F2"/>
                </a:gs>
              </a:gsLst>
              <a:lin ang="18900000" scaled="1"/>
            </a:gradFill>
            <a:ln w="254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Oval 80"/>
            <p:cNvSpPr>
              <a:spLocks noChangeArrowheads="1"/>
            </p:cNvSpPr>
            <p:nvPr/>
          </p:nvSpPr>
          <p:spPr bwMode="auto">
            <a:xfrm>
              <a:off x="2226" y="2842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010" name="Oval 81"/>
            <p:cNvSpPr>
              <a:spLocks noChangeArrowheads="1"/>
            </p:cNvSpPr>
            <p:nvPr/>
          </p:nvSpPr>
          <p:spPr bwMode="auto">
            <a:xfrm>
              <a:off x="1534" y="3025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011" name="Oval 82"/>
            <p:cNvSpPr>
              <a:spLocks noChangeArrowheads="1"/>
            </p:cNvSpPr>
            <p:nvPr/>
          </p:nvSpPr>
          <p:spPr bwMode="auto">
            <a:xfrm>
              <a:off x="940" y="3226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স্বর্ণপাত তড়িৎবীক্ষণ যন্ত্রের সাহায্যে কোন বস্তুতে চার্জের অস্তিত্ব নির্ণয়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00200" y="57150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ঋনাত্বক চার্জের অস্তিত্ব নির্ণয়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6.2963E-6 C 0.01667 0.0074 -0.00833 -0.00255 0.00834 -6.2963E-6 C 0.01285 0.00069 0.01633 0.00694 0.02084 0.0074 C 0.04063 0.00902 0.0606 0.00856 0.08056 0.00925 C 0.08664 0.00995 0.09289 0.00879 0.09862 0.0111 C 0.10001 0.01157 0.09966 0.01481 0.10001 0.01666 C 0.1007 0.02036 0.10087 0.02407 0.1014 0.02777 C 0.10435 0.04722 0.10695 0.07245 0.11528 0.08888 C 0.11494 0.11411 0.11824 0.20833 0.11112 0.24629 C 0.10956 0.39189 0.10973 0.33518 0.10973 0.41666 " pathEditMode="relative" ptsTypes="fffffffff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2639 -0.07592 " pathEditMode="relative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2083 -0.05186 " pathEditMode="relative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00555 -0.0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2152 C -0.00347 0.02592 0.0007 0.02638 -0.00625 0.02338 C -0.02274 0.03078 -0.03246 0.03125 -0.05208 0.03263 C -0.05955 0.03588 -0.06632 0.03611 -0.07291 0.04189 C -0.08819 0.07245 -0.06562 0.11805 -0.08125 0.1493 C -0.08211 0.17476 -0.08159 0.20208 -0.08541 0.22708 C -0.08489 0.23078 -0.08385 0.23449 -0.08402 0.23819 C -0.0842 0.24213 -0.0868 0.2493 -0.0868 0.2493 C -0.08593 0.27152 -0.08784 0.29351 -0.07291 0.30671 C -0.06632 0.3199 -0.07066 0.31666 -0.0618 0.31967 C -0.05902 0.32222 -0.05659 0.32569 -0.05347 0.32708 C -0.05208 0.32777 -0.05052 0.32801 -0.0493 0.32893 C -0.03784 0.33726 -0.03038 0.34583 -0.01736 0.3493 C -0.01458 0.35185 -0.00902 0.35671 -0.00902 0.35671 " pathEditMode="relative" ptsTypes="fffffffffffff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C 0.00607 0.00278 0.0118 0.00533 0.01805 0.00741 C 0.02882 0.00533 0.03628 0.00764 0.04722 0.00926 C 0.04861 0.01042 0.05052 0.01112 0.05138 0.01297 C 0.05295 0.01621 0.05416 0.02408 0.05416 0.02408 C 0.05503 0.04306 0.05729 0.05973 0.05277 0.07778 C 0.05416 0.11089 0.05243 0.14075 0.05138 0.17408 C 0.05191 0.1963 0.05416 0.21852 0.05416 0.24075 C 0.05416 0.24214 0.05191 0.2588 0.05138 0.26112 C 0.05069 0.26482 0.04861 0.27223 0.04861 0.27223 C 0.04965 0.28612 0.04982 0.29769 0.05555 0.30926 C 0.05711 0.33889 0.05694 0.32663 0.05694 0.3463 " pathEditMode="relative" ptsTypes="fffffffffff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0712 0.01435 0.00156 0.00115 0.00417 0.03518 C 0.00486 0.04328 0.00781 0.05139 0.00972 0.05926 C 0.01198 0.06828 0.01163 0.07801 0.01389 0.08703 C 0.01424 0.09537 0.01875 0.13611 0.01528 0.15 C 0.01614 0.16203 0.01649 0.17361 0.01944 0.18518 C 0.01389 0.2074 0.02361 0.23148 0.01805 0.2537 C 0.01892 0.2574 0.02049 0.26088 0.02083 0.26481 C 0.02135 0.26967 0.02118 0.27477 0.02222 0.27963 C 0.02274 0.28171 0.0243 0.2831 0.025 0.28518 C 0.02569 0.28703 0.02535 0.28935 0.02639 0.29074 C 0.02812 0.29305 0.03108 0.29305 0.03333 0.29444 " pathEditMode="relative" ptsTypes="fffffffffff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7.40741E-7 C -0.00138 0.00186 -0.00242 0.0044 -0.00416 0.00556 C -0.00677 0.00741 -0.01249 0.00926 -0.01249 0.00926 C -0.02048 0.02524 -0.00989 0.00649 -0.01944 0.01667 C -0.02222 0.01968 -0.02378 0.02431 -0.02638 0.02778 C -0.02725 0.03149 -0.03177 0.03311 -0.03194 0.03704 C -0.0342 0.075 -0.03003 0.1801 -0.03888 0.22778 C -0.03836 0.23704 -0.03802 0.2463 -0.03749 0.25556 C -0.03645 0.27292 -0.03854 0.28172 -0.02638 0.28704 C -0.02499 0.28635 -0.02361 0.28449 -0.02222 0.28519 C -0.01649 0.28774 -0.00607 0.29885 -0.00138 0.30371 C 0.00122 0.30649 0.00695 0.31111 0.00695 0.31111 L 0.00695 0.31111 L 0.00695 0.31111 L 0.00695 0.31111 " pathEditMode="relative" ptsTypes="fffffffffffFFF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4" grpId="1" animBg="1"/>
      <p:bldP spid="19533" grpId="0" animBg="1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bn-BD" sz="5400" dirty="0" smtClean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সমান্তরাল পাতধারক প্রস্তুতকরণ</a:t>
            </a:r>
            <a:endParaRPr lang="en-AU" sz="5400" dirty="0" smtClean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63246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Line 6"/>
          <p:cNvSpPr>
            <a:spLocks noChangeShapeType="1"/>
          </p:cNvSpPr>
          <p:nvPr/>
        </p:nvSpPr>
        <p:spPr bwMode="auto">
          <a:xfrm>
            <a:off x="67818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 flipH="1">
            <a:off x="56388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 flipH="1">
            <a:off x="67818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>
            <a:off x="56388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10"/>
          <p:cNvSpPr>
            <a:spLocks noChangeShapeType="1"/>
          </p:cNvSpPr>
          <p:nvPr/>
        </p:nvSpPr>
        <p:spPr bwMode="auto">
          <a:xfrm>
            <a:off x="74676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6477000" y="44196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>
            <a:off x="6705600" y="4572000"/>
            <a:ext cx="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>
            <a:off x="56388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Line 14"/>
          <p:cNvSpPr>
            <a:spLocks noChangeShapeType="1"/>
          </p:cNvSpPr>
          <p:nvPr/>
        </p:nvSpPr>
        <p:spPr bwMode="auto">
          <a:xfrm>
            <a:off x="67056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6096000" y="4800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7839" name="Text Box 16"/>
          <p:cNvSpPr txBox="1">
            <a:spLocks noChangeArrowheads="1"/>
          </p:cNvSpPr>
          <p:nvPr/>
        </p:nvSpPr>
        <p:spPr bwMode="auto">
          <a:xfrm>
            <a:off x="67818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77840" name="Line 17"/>
          <p:cNvSpPr>
            <a:spLocks noChangeShapeType="1"/>
          </p:cNvSpPr>
          <p:nvPr/>
        </p:nvSpPr>
        <p:spPr bwMode="auto">
          <a:xfrm>
            <a:off x="6324600" y="2514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Line 18"/>
          <p:cNvSpPr>
            <a:spLocks noChangeShapeType="1"/>
          </p:cNvSpPr>
          <p:nvPr/>
        </p:nvSpPr>
        <p:spPr bwMode="auto">
          <a:xfrm>
            <a:off x="6324600" y="2667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Line 19"/>
          <p:cNvSpPr>
            <a:spLocks noChangeShapeType="1"/>
          </p:cNvSpPr>
          <p:nvPr/>
        </p:nvSpPr>
        <p:spPr bwMode="auto">
          <a:xfrm>
            <a:off x="6324600" y="2895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Line 20"/>
          <p:cNvSpPr>
            <a:spLocks noChangeShapeType="1"/>
          </p:cNvSpPr>
          <p:nvPr/>
        </p:nvSpPr>
        <p:spPr bwMode="auto">
          <a:xfrm>
            <a:off x="6324600" y="3048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6096000" y="2590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+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8580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_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096000" y="24384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+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858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_</a:t>
            </a: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6675119" y="4572000"/>
            <a:ext cx="45719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Minus 27"/>
          <p:cNvSpPr/>
          <p:nvPr/>
        </p:nvSpPr>
        <p:spPr>
          <a:xfrm flipV="1">
            <a:off x="6705600" y="4800600"/>
            <a:ext cx="3048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 descr="F26_04"/>
          <p:cNvPicPr>
            <a:picLocks noChangeAspect="1" noChangeArrowheads="1"/>
          </p:cNvPicPr>
          <p:nvPr/>
        </p:nvPicPr>
        <p:blipFill>
          <a:blip r:embed="rId2"/>
          <a:srcRect b="58107"/>
          <a:stretch>
            <a:fillRect/>
          </a:stretch>
        </p:blipFill>
        <p:spPr bwMode="auto">
          <a:xfrm>
            <a:off x="1002" y="2133600"/>
            <a:ext cx="5139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38600" cy="3505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প্রস্তুতকৃত ধারক 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তোমাদের কাছে যে প্লাস্টিকের বলপেন (কলম) আছে তা ব্যবহার করে স্হির তড়িৎ উৎপন্ন কর এবং এর বৈশিষ্ট্যগুলো পর্যালোচনা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১)স্হির তড়িৎ কিভাবে সৃষ্টি হয়?</a:t>
            </a:r>
          </a:p>
          <a:p>
            <a:pPr marL="514350" indent="-514350">
              <a:buNone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স্হির তড়িৎ এর প্রয়োগগুলো উল্লেখ কর?  </a:t>
            </a:r>
          </a:p>
          <a:p>
            <a:pPr marL="514350" indent="-514350">
              <a:buNone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স্হির তড়িৎ সৃষ্টির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 দাও।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914400" indent="-914400">
              <a:buAutoNum type="arabicParenR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স্থির তড়িতের প্রকৃতি বিবেচনা করে একটি স্বর্ণপাত তড়িৎবীক্ষন যন্ত্রকে ধনাত্নক ও ঋণাত্নক চার্জে চার্জিতকরণ ব্যাখ্যা কর।</a:t>
            </a:r>
          </a:p>
          <a:p>
            <a:pPr marL="914400" indent="-914400">
              <a:buNone/>
            </a:pP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76200"/>
            <a:ext cx="7391400" cy="6858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–দ্বাদশ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বিষয়-পদার্থ বিজ্ঞান ২য় পত্র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-73660" y="0"/>
            <a:ext cx="176784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KTMN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3733800" cy="3778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আধান কি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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আধানের বৈশিষ্ট্যসমূহ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   </a:t>
            </a: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পারবে।</a:t>
            </a:r>
          </a:p>
          <a:p>
            <a:pPr>
              <a:buNone/>
            </a:pP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 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স্থির তড়িৎ এর প্রয়োগগুলো বলতে       </a:t>
            </a: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     পারবে। </a:t>
            </a: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381000" y="0"/>
            <a:ext cx="3810000" cy="21717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aseline="-25000" dirty="0" smtClean="0">
                <a:solidFill>
                  <a:srgbClr val="FF0000"/>
                </a:solidFill>
              </a:rPr>
              <a:t>+_</a:t>
            </a:r>
            <a:r>
              <a:rPr lang="en-US" sz="8000" dirty="0" smtClean="0">
                <a:solidFill>
                  <a:srgbClr val="FF0000"/>
                </a:solidFill>
              </a:rPr>
              <a:t> -</a:t>
            </a:r>
            <a:r>
              <a:rPr lang="en-US" sz="8000" baseline="-25000" dirty="0" smtClean="0">
                <a:solidFill>
                  <a:srgbClr val="FF0000"/>
                </a:solidFill>
              </a:rPr>
              <a:t>_---+-+-</a:t>
            </a:r>
            <a:endParaRPr lang="en-US" sz="8800" baseline="-250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76800" y="0"/>
            <a:ext cx="4267200" cy="1752600"/>
          </a:xfrm>
          <a:prstGeom prst="cloud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aseline="-25000" dirty="0" smtClean="0">
                <a:solidFill>
                  <a:srgbClr val="FF0000"/>
                </a:solidFill>
              </a:rPr>
              <a:t>+_</a:t>
            </a:r>
            <a:r>
              <a:rPr lang="en-US" sz="6600" dirty="0" smtClean="0">
                <a:solidFill>
                  <a:srgbClr val="FF0000"/>
                </a:solidFill>
              </a:rPr>
              <a:t> -</a:t>
            </a:r>
            <a:r>
              <a:rPr lang="en-US" sz="6600" baseline="-25000" dirty="0" smtClean="0">
                <a:solidFill>
                  <a:srgbClr val="FF0000"/>
                </a:solidFill>
              </a:rPr>
              <a:t>_---+-+-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3581400" y="381000"/>
            <a:ext cx="1752600" cy="1600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-25000" dirty="0" smtClean="0">
                <a:solidFill>
                  <a:srgbClr val="FF0000"/>
                </a:solidFill>
              </a:rPr>
              <a:t>+_</a:t>
            </a:r>
            <a:r>
              <a:rPr lang="en-US" sz="1600" dirty="0" smtClean="0">
                <a:solidFill>
                  <a:srgbClr val="FF0000"/>
                </a:solidFill>
              </a:rPr>
              <a:t> -</a:t>
            </a:r>
            <a:r>
              <a:rPr lang="en-US" sz="1600" baseline="-25000" dirty="0" smtClean="0">
                <a:solidFill>
                  <a:srgbClr val="FF0000"/>
                </a:solidFill>
              </a:rPr>
              <a:t>_---+-+-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87979" y="3007895"/>
            <a:ext cx="1644716" cy="1205293"/>
          </a:xfrm>
          <a:custGeom>
            <a:avLst/>
            <a:gdLst>
              <a:gd name="connsiteX0" fmla="*/ 409074 w 1644716"/>
              <a:gd name="connsiteY0" fmla="*/ 1034716 h 1205293"/>
              <a:gd name="connsiteX1" fmla="*/ 240632 w 1644716"/>
              <a:gd name="connsiteY1" fmla="*/ 914400 h 1205293"/>
              <a:gd name="connsiteX2" fmla="*/ 0 w 1644716"/>
              <a:gd name="connsiteY2" fmla="*/ 457200 h 1205293"/>
              <a:gd name="connsiteX3" fmla="*/ 240632 w 1644716"/>
              <a:gd name="connsiteY3" fmla="*/ 264694 h 1205293"/>
              <a:gd name="connsiteX4" fmla="*/ 577516 w 1644716"/>
              <a:gd name="connsiteY4" fmla="*/ 0 h 1205293"/>
              <a:gd name="connsiteX5" fmla="*/ 1130968 w 1644716"/>
              <a:gd name="connsiteY5" fmla="*/ 0 h 1205293"/>
              <a:gd name="connsiteX6" fmla="*/ 1347537 w 1644716"/>
              <a:gd name="connsiteY6" fmla="*/ 288758 h 1205293"/>
              <a:gd name="connsiteX7" fmla="*/ 1636295 w 1644716"/>
              <a:gd name="connsiteY7" fmla="*/ 457200 h 1205293"/>
              <a:gd name="connsiteX8" fmla="*/ 1588168 w 1644716"/>
              <a:gd name="connsiteY8" fmla="*/ 553452 h 1205293"/>
              <a:gd name="connsiteX9" fmla="*/ 1540042 w 1644716"/>
              <a:gd name="connsiteY9" fmla="*/ 794084 h 1205293"/>
              <a:gd name="connsiteX10" fmla="*/ 1347537 w 1644716"/>
              <a:gd name="connsiteY10" fmla="*/ 1010652 h 1205293"/>
              <a:gd name="connsiteX11" fmla="*/ 1275347 w 1644716"/>
              <a:gd name="connsiteY11" fmla="*/ 986589 h 1205293"/>
              <a:gd name="connsiteX12" fmla="*/ 962526 w 1644716"/>
              <a:gd name="connsiteY12" fmla="*/ 1010652 h 1205293"/>
              <a:gd name="connsiteX13" fmla="*/ 938463 w 1644716"/>
              <a:gd name="connsiteY13" fmla="*/ 1082842 h 1205293"/>
              <a:gd name="connsiteX14" fmla="*/ 673768 w 1644716"/>
              <a:gd name="connsiteY14" fmla="*/ 1130968 h 1205293"/>
              <a:gd name="connsiteX15" fmla="*/ 649705 w 1644716"/>
              <a:gd name="connsiteY15" fmla="*/ 1058779 h 1205293"/>
              <a:gd name="connsiteX16" fmla="*/ 336884 w 1644716"/>
              <a:gd name="connsiteY16" fmla="*/ 986589 h 1205293"/>
              <a:gd name="connsiteX17" fmla="*/ 336884 w 1644716"/>
              <a:gd name="connsiteY17" fmla="*/ 986589 h 120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4716" h="1205293">
                <a:moveTo>
                  <a:pt x="409074" y="1034716"/>
                </a:moveTo>
                <a:lnTo>
                  <a:pt x="240632" y="914400"/>
                </a:lnTo>
                <a:lnTo>
                  <a:pt x="0" y="457200"/>
                </a:lnTo>
                <a:lnTo>
                  <a:pt x="240632" y="264694"/>
                </a:lnTo>
                <a:lnTo>
                  <a:pt x="577516" y="0"/>
                </a:lnTo>
                <a:lnTo>
                  <a:pt x="1130968" y="0"/>
                </a:lnTo>
                <a:lnTo>
                  <a:pt x="1347537" y="288758"/>
                </a:lnTo>
                <a:cubicBezTo>
                  <a:pt x="1643469" y="436724"/>
                  <a:pt x="1636295" y="325523"/>
                  <a:pt x="1636295" y="457200"/>
                </a:cubicBezTo>
                <a:lnTo>
                  <a:pt x="1588168" y="553452"/>
                </a:lnTo>
                <a:cubicBezTo>
                  <a:pt x="1563307" y="802065"/>
                  <a:pt x="1644716" y="794084"/>
                  <a:pt x="1540042" y="794084"/>
                </a:cubicBezTo>
                <a:cubicBezTo>
                  <a:pt x="1475874" y="866273"/>
                  <a:pt x="1425650" y="953843"/>
                  <a:pt x="1347537" y="1010652"/>
                </a:cubicBezTo>
                <a:cubicBezTo>
                  <a:pt x="1327023" y="1025571"/>
                  <a:pt x="1300712" y="986589"/>
                  <a:pt x="1275347" y="986589"/>
                </a:cubicBezTo>
                <a:cubicBezTo>
                  <a:pt x="1170765" y="986589"/>
                  <a:pt x="1066800" y="1002631"/>
                  <a:pt x="962526" y="1010652"/>
                </a:cubicBezTo>
                <a:cubicBezTo>
                  <a:pt x="954505" y="1034715"/>
                  <a:pt x="952533" y="1061737"/>
                  <a:pt x="938463" y="1082842"/>
                </a:cubicBezTo>
                <a:cubicBezTo>
                  <a:pt x="856829" y="1205293"/>
                  <a:pt x="831093" y="1150633"/>
                  <a:pt x="673768" y="1130968"/>
                </a:cubicBezTo>
                <a:cubicBezTo>
                  <a:pt x="665747" y="1106905"/>
                  <a:pt x="662755" y="1080529"/>
                  <a:pt x="649705" y="1058779"/>
                </a:cubicBezTo>
                <a:cubicBezTo>
                  <a:pt x="587037" y="954332"/>
                  <a:pt x="429163" y="986589"/>
                  <a:pt x="336884" y="986589"/>
                </a:cubicBezTo>
                <a:lnTo>
                  <a:pt x="336884" y="986589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228600" cy="9906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400800" y="4953000"/>
            <a:ext cx="957116" cy="459832"/>
          </a:xfrm>
          <a:custGeom>
            <a:avLst/>
            <a:gdLst>
              <a:gd name="connsiteX0" fmla="*/ 377480 w 957116"/>
              <a:gd name="connsiteY0" fmla="*/ 0 h 459832"/>
              <a:gd name="connsiteX1" fmla="*/ 233101 w 957116"/>
              <a:gd name="connsiteY1" fmla="*/ 48126 h 459832"/>
              <a:gd name="connsiteX2" fmla="*/ 160912 w 957116"/>
              <a:gd name="connsiteY2" fmla="*/ 72189 h 459832"/>
              <a:gd name="connsiteX3" fmla="*/ 64659 w 957116"/>
              <a:gd name="connsiteY3" fmla="*/ 168442 h 459832"/>
              <a:gd name="connsiteX4" fmla="*/ 112786 w 957116"/>
              <a:gd name="connsiteY4" fmla="*/ 264695 h 459832"/>
              <a:gd name="connsiteX5" fmla="*/ 281228 w 957116"/>
              <a:gd name="connsiteY5" fmla="*/ 216568 h 459832"/>
              <a:gd name="connsiteX6" fmla="*/ 305291 w 957116"/>
              <a:gd name="connsiteY6" fmla="*/ 409074 h 459832"/>
              <a:gd name="connsiteX7" fmla="*/ 377480 w 957116"/>
              <a:gd name="connsiteY7" fmla="*/ 216568 h 459832"/>
              <a:gd name="connsiteX8" fmla="*/ 449670 w 957116"/>
              <a:gd name="connsiteY8" fmla="*/ 192505 h 459832"/>
              <a:gd name="connsiteX9" fmla="*/ 497796 w 957116"/>
              <a:gd name="connsiteY9" fmla="*/ 288758 h 459832"/>
              <a:gd name="connsiteX10" fmla="*/ 569986 w 957116"/>
              <a:gd name="connsiteY10" fmla="*/ 457200 h 459832"/>
              <a:gd name="connsiteX11" fmla="*/ 594049 w 957116"/>
              <a:gd name="connsiteY11" fmla="*/ 144379 h 459832"/>
              <a:gd name="connsiteX12" fmla="*/ 738428 w 957116"/>
              <a:gd name="connsiteY12" fmla="*/ 168442 h 459832"/>
              <a:gd name="connsiteX13" fmla="*/ 858744 w 957116"/>
              <a:gd name="connsiteY13" fmla="*/ 264695 h 459832"/>
              <a:gd name="connsiteX14" fmla="*/ 954996 w 957116"/>
              <a:gd name="connsiteY14" fmla="*/ 336884 h 459832"/>
              <a:gd name="connsiteX15" fmla="*/ 930933 w 957116"/>
              <a:gd name="connsiteY15" fmla="*/ 216568 h 459832"/>
              <a:gd name="connsiteX16" fmla="*/ 834680 w 957116"/>
              <a:gd name="connsiteY16" fmla="*/ 192505 h 459832"/>
              <a:gd name="connsiteX17" fmla="*/ 714365 w 957116"/>
              <a:gd name="connsiteY17" fmla="*/ 168442 h 459832"/>
              <a:gd name="connsiteX18" fmla="*/ 690301 w 957116"/>
              <a:gd name="connsiteY18" fmla="*/ 48126 h 459832"/>
              <a:gd name="connsiteX19" fmla="*/ 618112 w 957116"/>
              <a:gd name="connsiteY19" fmla="*/ 24063 h 459832"/>
              <a:gd name="connsiteX20" fmla="*/ 305291 w 957116"/>
              <a:gd name="connsiteY20" fmla="*/ 24063 h 459832"/>
              <a:gd name="connsiteX21" fmla="*/ 305291 w 957116"/>
              <a:gd name="connsiteY21" fmla="*/ 24063 h 459832"/>
              <a:gd name="connsiteX22" fmla="*/ 377480 w 957116"/>
              <a:gd name="connsiteY22" fmla="*/ 0 h 45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7116" h="459832">
                <a:moveTo>
                  <a:pt x="377480" y="0"/>
                </a:moveTo>
                <a:lnTo>
                  <a:pt x="233101" y="48126"/>
                </a:lnTo>
                <a:lnTo>
                  <a:pt x="160912" y="72189"/>
                </a:lnTo>
                <a:cubicBezTo>
                  <a:pt x="128828" y="104273"/>
                  <a:pt x="72118" y="123685"/>
                  <a:pt x="64659" y="168442"/>
                </a:cubicBezTo>
                <a:cubicBezTo>
                  <a:pt x="35842" y="341348"/>
                  <a:pt x="0" y="339885"/>
                  <a:pt x="112786" y="264695"/>
                </a:cubicBezTo>
                <a:cubicBezTo>
                  <a:pt x="129283" y="215205"/>
                  <a:pt x="156061" y="55638"/>
                  <a:pt x="281228" y="216568"/>
                </a:cubicBezTo>
                <a:cubicBezTo>
                  <a:pt x="320930" y="267614"/>
                  <a:pt x="297270" y="344905"/>
                  <a:pt x="305291" y="409074"/>
                </a:cubicBezTo>
                <a:cubicBezTo>
                  <a:pt x="319921" y="321294"/>
                  <a:pt x="300975" y="262471"/>
                  <a:pt x="377480" y="216568"/>
                </a:cubicBezTo>
                <a:cubicBezTo>
                  <a:pt x="399230" y="203518"/>
                  <a:pt x="425607" y="200526"/>
                  <a:pt x="449670" y="192505"/>
                </a:cubicBezTo>
                <a:cubicBezTo>
                  <a:pt x="465712" y="224589"/>
                  <a:pt x="486453" y="254727"/>
                  <a:pt x="497796" y="288758"/>
                </a:cubicBezTo>
                <a:cubicBezTo>
                  <a:pt x="554820" y="459832"/>
                  <a:pt x="477123" y="364339"/>
                  <a:pt x="569986" y="457200"/>
                </a:cubicBezTo>
                <a:cubicBezTo>
                  <a:pt x="578007" y="352926"/>
                  <a:pt x="541353" y="234714"/>
                  <a:pt x="594049" y="144379"/>
                </a:cubicBezTo>
                <a:cubicBezTo>
                  <a:pt x="618633" y="102235"/>
                  <a:pt x="692142" y="153013"/>
                  <a:pt x="738428" y="168442"/>
                </a:cubicBezTo>
                <a:cubicBezTo>
                  <a:pt x="797922" y="188273"/>
                  <a:pt x="814935" y="228188"/>
                  <a:pt x="858744" y="264695"/>
                </a:cubicBezTo>
                <a:cubicBezTo>
                  <a:pt x="889553" y="290370"/>
                  <a:pt x="922912" y="312821"/>
                  <a:pt x="954996" y="336884"/>
                </a:cubicBezTo>
                <a:cubicBezTo>
                  <a:pt x="946975" y="296779"/>
                  <a:pt x="957116" y="247988"/>
                  <a:pt x="930933" y="216568"/>
                </a:cubicBezTo>
                <a:cubicBezTo>
                  <a:pt x="909761" y="191162"/>
                  <a:pt x="866964" y="199679"/>
                  <a:pt x="834680" y="192505"/>
                </a:cubicBezTo>
                <a:cubicBezTo>
                  <a:pt x="794755" y="183633"/>
                  <a:pt x="754470" y="176463"/>
                  <a:pt x="714365" y="168442"/>
                </a:cubicBezTo>
                <a:cubicBezTo>
                  <a:pt x="706344" y="128337"/>
                  <a:pt x="712988" y="82157"/>
                  <a:pt x="690301" y="48126"/>
                </a:cubicBezTo>
                <a:cubicBezTo>
                  <a:pt x="676231" y="27021"/>
                  <a:pt x="643427" y="25645"/>
                  <a:pt x="618112" y="24063"/>
                </a:cubicBezTo>
                <a:cubicBezTo>
                  <a:pt x="514041" y="17559"/>
                  <a:pt x="409565" y="24063"/>
                  <a:pt x="305291" y="24063"/>
                </a:cubicBezTo>
                <a:lnTo>
                  <a:pt x="305291" y="24063"/>
                </a:lnTo>
                <a:lnTo>
                  <a:pt x="3774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6210300" y="3543300"/>
            <a:ext cx="83820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0"/>
          </p:cNvCxnSpPr>
          <p:nvPr/>
        </p:nvCxnSpPr>
        <p:spPr>
          <a:xfrm rot="5400000" flipH="1" flipV="1">
            <a:off x="6382544" y="3562350"/>
            <a:ext cx="1066006" cy="38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6"/>
          </p:cNvCxnSpPr>
          <p:nvPr/>
        </p:nvCxnSpPr>
        <p:spPr>
          <a:xfrm rot="5400000" flipH="1" flipV="1">
            <a:off x="6813886" y="3416970"/>
            <a:ext cx="741947" cy="5013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miley Face 20"/>
          <p:cNvSpPr/>
          <p:nvPr/>
        </p:nvSpPr>
        <p:spPr>
          <a:xfrm>
            <a:off x="2667000" y="3886200"/>
            <a:ext cx="685800" cy="609600"/>
          </a:xfrm>
          <a:prstGeom prst="smileyFac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7400" y="48768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95600" y="4495800"/>
            <a:ext cx="15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4290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790700" y="5143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62200" y="5638800"/>
            <a:ext cx="114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 -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3334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022E-16 -2.22222E-6 C 0.00052 0.01065 0.00069 0.02153 0.00156 0.03195 C 0.00174 0.03542 0.00174 0.03935 0.00313 0.04213 C 0.00399 0.04422 0.00625 0.04491 0.00781 0.04607 C 0.00833 0.04884 0.00799 0.05209 0.00955 0.05417 C 0.01198 0.05787 0.0158 0.05972 0.01892 0.06227 C 0.02326 0.06597 0.02847 0.06898 0.03177 0.07431 C 0.03733 0.0831 0.03681 0.08542 0.04618 0.08866 C 0.05677 0.09722 0.04531 0.08634 0.05417 0.1007 C 0.06007 0.11019 0.06823 0.11829 0.07483 0.12685 C 0.08194 0.13611 0.07309 0.13727 0.08438 0.14699 C 0.08889 0.1507 0.09288 0.15486 0.09722 0.15903 C 0.09826 0.16019 0.09913 0.16227 0.10035 0.16297 C 0.1033 0.16482 0.1099 0.16713 0.1099 0.16736 C 0.1125 0.17639 0.11163 0.17107 0.11163 0.18334 " pathEditMode="relative" rAng="0" ptsTypes="ffffffffffffff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1371600" y="2667000"/>
            <a:ext cx="1600200" cy="10668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09800" y="2362200"/>
            <a:ext cx="1105797" cy="1798079"/>
          </a:xfrm>
          <a:custGeom>
            <a:avLst/>
            <a:gdLst>
              <a:gd name="connsiteX0" fmla="*/ 0 w 1105797"/>
              <a:gd name="connsiteY0" fmla="*/ 425669 h 1798079"/>
              <a:gd name="connsiteX1" fmla="*/ 15766 w 1105797"/>
              <a:gd name="connsiteY1" fmla="*/ 252248 h 1798079"/>
              <a:gd name="connsiteX2" fmla="*/ 31532 w 1105797"/>
              <a:gd name="connsiteY2" fmla="*/ 204951 h 1798079"/>
              <a:gd name="connsiteX3" fmla="*/ 78828 w 1105797"/>
              <a:gd name="connsiteY3" fmla="*/ 173420 h 1798079"/>
              <a:gd name="connsiteX4" fmla="*/ 110359 w 1105797"/>
              <a:gd name="connsiteY4" fmla="*/ 126124 h 1798079"/>
              <a:gd name="connsiteX5" fmla="*/ 141890 w 1105797"/>
              <a:gd name="connsiteY5" fmla="*/ 31531 h 1798079"/>
              <a:gd name="connsiteX6" fmla="*/ 236483 w 1105797"/>
              <a:gd name="connsiteY6" fmla="*/ 0 h 1798079"/>
              <a:gd name="connsiteX7" fmla="*/ 630621 w 1105797"/>
              <a:gd name="connsiteY7" fmla="*/ 15765 h 1798079"/>
              <a:gd name="connsiteX8" fmla="*/ 725214 w 1105797"/>
              <a:gd name="connsiteY8" fmla="*/ 47296 h 1798079"/>
              <a:gd name="connsiteX9" fmla="*/ 772511 w 1105797"/>
              <a:gd name="connsiteY9" fmla="*/ 78827 h 1798079"/>
              <a:gd name="connsiteX10" fmla="*/ 819807 w 1105797"/>
              <a:gd name="connsiteY10" fmla="*/ 189186 h 1798079"/>
              <a:gd name="connsiteX11" fmla="*/ 898635 w 1105797"/>
              <a:gd name="connsiteY11" fmla="*/ 236482 h 1798079"/>
              <a:gd name="connsiteX12" fmla="*/ 993228 w 1105797"/>
              <a:gd name="connsiteY12" fmla="*/ 283779 h 1798079"/>
              <a:gd name="connsiteX13" fmla="*/ 1008994 w 1105797"/>
              <a:gd name="connsiteY13" fmla="*/ 409903 h 1798079"/>
              <a:gd name="connsiteX14" fmla="*/ 1040525 w 1105797"/>
              <a:gd name="connsiteY14" fmla="*/ 457200 h 1798079"/>
              <a:gd name="connsiteX15" fmla="*/ 1087821 w 1105797"/>
              <a:gd name="connsiteY15" fmla="*/ 551793 h 1798079"/>
              <a:gd name="connsiteX16" fmla="*/ 1072056 w 1105797"/>
              <a:gd name="connsiteY16" fmla="*/ 1056289 h 1798079"/>
              <a:gd name="connsiteX17" fmla="*/ 1040525 w 1105797"/>
              <a:gd name="connsiteY17" fmla="*/ 1103586 h 1798079"/>
              <a:gd name="connsiteX18" fmla="*/ 993228 w 1105797"/>
              <a:gd name="connsiteY18" fmla="*/ 1119351 h 1798079"/>
              <a:gd name="connsiteX19" fmla="*/ 930166 w 1105797"/>
              <a:gd name="connsiteY19" fmla="*/ 1198179 h 1798079"/>
              <a:gd name="connsiteX20" fmla="*/ 867104 w 1105797"/>
              <a:gd name="connsiteY20" fmla="*/ 1292772 h 1798079"/>
              <a:gd name="connsiteX21" fmla="*/ 851338 w 1105797"/>
              <a:gd name="connsiteY21" fmla="*/ 1781503 h 1798079"/>
              <a:gd name="connsiteX22" fmla="*/ 835573 w 1105797"/>
              <a:gd name="connsiteY22" fmla="*/ 1734206 h 1798079"/>
              <a:gd name="connsiteX23" fmla="*/ 804042 w 1105797"/>
              <a:gd name="connsiteY23" fmla="*/ 1686910 h 1798079"/>
              <a:gd name="connsiteX24" fmla="*/ 772511 w 1105797"/>
              <a:gd name="connsiteY24" fmla="*/ 1592317 h 1798079"/>
              <a:gd name="connsiteX25" fmla="*/ 551794 w 1105797"/>
              <a:gd name="connsiteY25" fmla="*/ 1560786 h 1798079"/>
              <a:gd name="connsiteX26" fmla="*/ 536028 w 1105797"/>
              <a:gd name="connsiteY26" fmla="*/ 1481958 h 1798079"/>
              <a:gd name="connsiteX27" fmla="*/ 425669 w 1105797"/>
              <a:gd name="connsiteY27" fmla="*/ 1497724 h 1798079"/>
              <a:gd name="connsiteX28" fmla="*/ 394138 w 1105797"/>
              <a:gd name="connsiteY28" fmla="*/ 1324303 h 1798079"/>
              <a:gd name="connsiteX29" fmla="*/ 630621 w 1105797"/>
              <a:gd name="connsiteY29" fmla="*/ 1150882 h 1798079"/>
              <a:gd name="connsiteX30" fmla="*/ 709449 w 1105797"/>
              <a:gd name="connsiteY30" fmla="*/ 882869 h 1798079"/>
              <a:gd name="connsiteX31" fmla="*/ 614856 w 1105797"/>
              <a:gd name="connsiteY31" fmla="*/ 693682 h 1798079"/>
              <a:gd name="connsiteX32" fmla="*/ 394138 w 1105797"/>
              <a:gd name="connsiteY32" fmla="*/ 536027 h 1798079"/>
              <a:gd name="connsiteX33" fmla="*/ 252249 w 1105797"/>
              <a:gd name="connsiteY33" fmla="*/ 504496 h 1798079"/>
              <a:gd name="connsiteX34" fmla="*/ 0 w 1105797"/>
              <a:gd name="connsiteY34" fmla="*/ 425669 h 179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05797" h="1798079">
                <a:moveTo>
                  <a:pt x="0" y="425669"/>
                </a:moveTo>
                <a:cubicBezTo>
                  <a:pt x="5255" y="367862"/>
                  <a:pt x="7557" y="309710"/>
                  <a:pt x="15766" y="252248"/>
                </a:cubicBezTo>
                <a:cubicBezTo>
                  <a:pt x="18116" y="235797"/>
                  <a:pt x="21151" y="217928"/>
                  <a:pt x="31532" y="204951"/>
                </a:cubicBezTo>
                <a:cubicBezTo>
                  <a:pt x="43368" y="190155"/>
                  <a:pt x="63063" y="183930"/>
                  <a:pt x="78828" y="173420"/>
                </a:cubicBezTo>
                <a:cubicBezTo>
                  <a:pt x="89338" y="157655"/>
                  <a:pt x="102664" y="143439"/>
                  <a:pt x="110359" y="126124"/>
                </a:cubicBezTo>
                <a:cubicBezTo>
                  <a:pt x="123858" y="95752"/>
                  <a:pt x="110359" y="42041"/>
                  <a:pt x="141890" y="31531"/>
                </a:cubicBezTo>
                <a:lnTo>
                  <a:pt x="236483" y="0"/>
                </a:lnTo>
                <a:cubicBezTo>
                  <a:pt x="367862" y="5255"/>
                  <a:pt x="499748" y="3100"/>
                  <a:pt x="630621" y="15765"/>
                </a:cubicBezTo>
                <a:cubicBezTo>
                  <a:pt x="663703" y="18966"/>
                  <a:pt x="725214" y="47296"/>
                  <a:pt x="725214" y="47296"/>
                </a:cubicBezTo>
                <a:cubicBezTo>
                  <a:pt x="740980" y="57806"/>
                  <a:pt x="760674" y="64031"/>
                  <a:pt x="772511" y="78827"/>
                </a:cubicBezTo>
                <a:cubicBezTo>
                  <a:pt x="847886" y="173046"/>
                  <a:pt x="707053" y="76433"/>
                  <a:pt x="819807" y="189186"/>
                </a:cubicBezTo>
                <a:cubicBezTo>
                  <a:pt x="841475" y="210854"/>
                  <a:pt x="872650" y="220242"/>
                  <a:pt x="898635" y="236482"/>
                </a:cubicBezTo>
                <a:cubicBezTo>
                  <a:pt x="968492" y="280142"/>
                  <a:pt x="920297" y="259468"/>
                  <a:pt x="993228" y="283779"/>
                </a:cubicBezTo>
                <a:cubicBezTo>
                  <a:pt x="998483" y="325820"/>
                  <a:pt x="997846" y="369027"/>
                  <a:pt x="1008994" y="409903"/>
                </a:cubicBezTo>
                <a:cubicBezTo>
                  <a:pt x="1013980" y="428183"/>
                  <a:pt x="1032051" y="440252"/>
                  <a:pt x="1040525" y="457200"/>
                </a:cubicBezTo>
                <a:cubicBezTo>
                  <a:pt x="1105797" y="587745"/>
                  <a:pt x="997456" y="416245"/>
                  <a:pt x="1087821" y="551793"/>
                </a:cubicBezTo>
                <a:cubicBezTo>
                  <a:pt x="1082566" y="719958"/>
                  <a:pt x="1086424" y="888656"/>
                  <a:pt x="1072056" y="1056289"/>
                </a:cubicBezTo>
                <a:cubicBezTo>
                  <a:pt x="1070438" y="1075168"/>
                  <a:pt x="1055321" y="1091749"/>
                  <a:pt x="1040525" y="1103586"/>
                </a:cubicBezTo>
                <a:cubicBezTo>
                  <a:pt x="1027548" y="1113967"/>
                  <a:pt x="1008994" y="1114096"/>
                  <a:pt x="993228" y="1119351"/>
                </a:cubicBezTo>
                <a:cubicBezTo>
                  <a:pt x="905839" y="1177611"/>
                  <a:pt x="974961" y="1117549"/>
                  <a:pt x="930166" y="1198179"/>
                </a:cubicBezTo>
                <a:cubicBezTo>
                  <a:pt x="911762" y="1231306"/>
                  <a:pt x="867104" y="1292772"/>
                  <a:pt x="867104" y="1292772"/>
                </a:cubicBezTo>
                <a:cubicBezTo>
                  <a:pt x="861849" y="1455682"/>
                  <a:pt x="862951" y="1618922"/>
                  <a:pt x="851338" y="1781503"/>
                </a:cubicBezTo>
                <a:cubicBezTo>
                  <a:pt x="850154" y="1798079"/>
                  <a:pt x="843005" y="1749070"/>
                  <a:pt x="835573" y="1734206"/>
                </a:cubicBezTo>
                <a:cubicBezTo>
                  <a:pt x="827099" y="1717259"/>
                  <a:pt x="811737" y="1704225"/>
                  <a:pt x="804042" y="1686910"/>
                </a:cubicBezTo>
                <a:cubicBezTo>
                  <a:pt x="790543" y="1656538"/>
                  <a:pt x="805414" y="1597017"/>
                  <a:pt x="772511" y="1592317"/>
                </a:cubicBezTo>
                <a:lnTo>
                  <a:pt x="551794" y="1560786"/>
                </a:lnTo>
                <a:cubicBezTo>
                  <a:pt x="546539" y="1534510"/>
                  <a:pt x="550892" y="1504254"/>
                  <a:pt x="536028" y="1481958"/>
                </a:cubicBezTo>
                <a:cubicBezTo>
                  <a:pt x="507032" y="1438464"/>
                  <a:pt x="446183" y="1487467"/>
                  <a:pt x="425669" y="1497724"/>
                </a:cubicBezTo>
                <a:cubicBezTo>
                  <a:pt x="370818" y="1415446"/>
                  <a:pt x="394138" y="1469375"/>
                  <a:pt x="394138" y="1324303"/>
                </a:cubicBezTo>
                <a:lnTo>
                  <a:pt x="630621" y="1150882"/>
                </a:lnTo>
                <a:lnTo>
                  <a:pt x="709449" y="882869"/>
                </a:lnTo>
                <a:lnTo>
                  <a:pt x="614856" y="693682"/>
                </a:lnTo>
                <a:lnTo>
                  <a:pt x="394138" y="536027"/>
                </a:lnTo>
                <a:lnTo>
                  <a:pt x="252249" y="504496"/>
                </a:lnTo>
                <a:lnTo>
                  <a:pt x="0" y="425669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12036" y="2396359"/>
            <a:ext cx="1038733" cy="1808589"/>
          </a:xfrm>
          <a:custGeom>
            <a:avLst/>
            <a:gdLst>
              <a:gd name="connsiteX0" fmla="*/ 1026667 w 1038733"/>
              <a:gd name="connsiteY0" fmla="*/ 346841 h 1808589"/>
              <a:gd name="connsiteX1" fmla="*/ 1010902 w 1038733"/>
              <a:gd name="connsiteY1" fmla="*/ 94593 h 1808589"/>
              <a:gd name="connsiteX2" fmla="*/ 837481 w 1038733"/>
              <a:gd name="connsiteY2" fmla="*/ 15765 h 1808589"/>
              <a:gd name="connsiteX3" fmla="*/ 790185 w 1038733"/>
              <a:gd name="connsiteY3" fmla="*/ 0 h 1808589"/>
              <a:gd name="connsiteX4" fmla="*/ 695592 w 1038733"/>
              <a:gd name="connsiteY4" fmla="*/ 15765 h 1808589"/>
              <a:gd name="connsiteX5" fmla="*/ 459109 w 1038733"/>
              <a:gd name="connsiteY5" fmla="*/ 31531 h 1808589"/>
              <a:gd name="connsiteX6" fmla="*/ 317219 w 1038733"/>
              <a:gd name="connsiteY6" fmla="*/ 78827 h 1808589"/>
              <a:gd name="connsiteX7" fmla="*/ 159564 w 1038733"/>
              <a:gd name="connsiteY7" fmla="*/ 110358 h 1808589"/>
              <a:gd name="connsiteX8" fmla="*/ 143798 w 1038733"/>
              <a:gd name="connsiteY8" fmla="*/ 157655 h 1808589"/>
              <a:gd name="connsiteX9" fmla="*/ 191095 w 1038733"/>
              <a:gd name="connsiteY9" fmla="*/ 283779 h 1808589"/>
              <a:gd name="connsiteX10" fmla="*/ 254157 w 1038733"/>
              <a:gd name="connsiteY10" fmla="*/ 331075 h 1808589"/>
              <a:gd name="connsiteX11" fmla="*/ 285688 w 1038733"/>
              <a:gd name="connsiteY11" fmla="*/ 394138 h 1808589"/>
              <a:gd name="connsiteX12" fmla="*/ 317219 w 1038733"/>
              <a:gd name="connsiteY12" fmla="*/ 441434 h 1808589"/>
              <a:gd name="connsiteX13" fmla="*/ 222626 w 1038733"/>
              <a:gd name="connsiteY13" fmla="*/ 551793 h 1808589"/>
              <a:gd name="connsiteX14" fmla="*/ 112267 w 1038733"/>
              <a:gd name="connsiteY14" fmla="*/ 599089 h 1808589"/>
              <a:gd name="connsiteX15" fmla="*/ 1909 w 1038733"/>
              <a:gd name="connsiteY15" fmla="*/ 662151 h 1808589"/>
              <a:gd name="connsiteX16" fmla="*/ 17674 w 1038733"/>
              <a:gd name="connsiteY16" fmla="*/ 804041 h 1808589"/>
              <a:gd name="connsiteX17" fmla="*/ 64971 w 1038733"/>
              <a:gd name="connsiteY17" fmla="*/ 819807 h 1808589"/>
              <a:gd name="connsiteX18" fmla="*/ 128033 w 1038733"/>
              <a:gd name="connsiteY18" fmla="*/ 882869 h 1808589"/>
              <a:gd name="connsiteX19" fmla="*/ 222626 w 1038733"/>
              <a:gd name="connsiteY19" fmla="*/ 1056289 h 1808589"/>
              <a:gd name="connsiteX20" fmla="*/ 206861 w 1038733"/>
              <a:gd name="connsiteY20" fmla="*/ 1119351 h 1808589"/>
              <a:gd name="connsiteX21" fmla="*/ 175330 w 1038733"/>
              <a:gd name="connsiteY21" fmla="*/ 1166648 h 1808589"/>
              <a:gd name="connsiteX22" fmla="*/ 159564 w 1038733"/>
              <a:gd name="connsiteY22" fmla="*/ 1213944 h 1808589"/>
              <a:gd name="connsiteX23" fmla="*/ 206861 w 1038733"/>
              <a:gd name="connsiteY23" fmla="*/ 1403131 h 1808589"/>
              <a:gd name="connsiteX24" fmla="*/ 254157 w 1038733"/>
              <a:gd name="connsiteY24" fmla="*/ 1450427 h 1808589"/>
              <a:gd name="connsiteX25" fmla="*/ 332985 w 1038733"/>
              <a:gd name="connsiteY25" fmla="*/ 1513489 h 1808589"/>
              <a:gd name="connsiteX26" fmla="*/ 317219 w 1038733"/>
              <a:gd name="connsiteY26" fmla="*/ 1686910 h 1808589"/>
              <a:gd name="connsiteX27" fmla="*/ 301454 w 1038733"/>
              <a:gd name="connsiteY27" fmla="*/ 1749972 h 1808589"/>
              <a:gd name="connsiteX28" fmla="*/ 285688 w 1038733"/>
              <a:gd name="connsiteY28" fmla="*/ 1797269 h 1808589"/>
              <a:gd name="connsiteX29" fmla="*/ 474874 w 1038733"/>
              <a:gd name="connsiteY29" fmla="*/ 1781503 h 1808589"/>
              <a:gd name="connsiteX30" fmla="*/ 537936 w 1038733"/>
              <a:gd name="connsiteY30" fmla="*/ 1734207 h 1808589"/>
              <a:gd name="connsiteX31" fmla="*/ 585233 w 1038733"/>
              <a:gd name="connsiteY31" fmla="*/ 1702675 h 1808589"/>
              <a:gd name="connsiteX32" fmla="*/ 600998 w 1038733"/>
              <a:gd name="connsiteY32" fmla="*/ 1655379 h 1808589"/>
              <a:gd name="connsiteX33" fmla="*/ 616764 w 1038733"/>
              <a:gd name="connsiteY33" fmla="*/ 1592317 h 1808589"/>
              <a:gd name="connsiteX34" fmla="*/ 774419 w 1038733"/>
              <a:gd name="connsiteY34" fmla="*/ 1545020 h 1808589"/>
              <a:gd name="connsiteX35" fmla="*/ 790185 w 1038733"/>
              <a:gd name="connsiteY35" fmla="*/ 1466193 h 1808589"/>
              <a:gd name="connsiteX36" fmla="*/ 884778 w 1038733"/>
              <a:gd name="connsiteY36" fmla="*/ 1355834 h 1808589"/>
              <a:gd name="connsiteX37" fmla="*/ 916309 w 1038733"/>
              <a:gd name="connsiteY37" fmla="*/ 1355834 h 1808589"/>
              <a:gd name="connsiteX38" fmla="*/ 474874 w 1038733"/>
              <a:gd name="connsiteY38" fmla="*/ 1182413 h 1808589"/>
              <a:gd name="connsiteX39" fmla="*/ 285688 w 1038733"/>
              <a:gd name="connsiteY39" fmla="*/ 945931 h 1808589"/>
              <a:gd name="connsiteX40" fmla="*/ 396047 w 1038733"/>
              <a:gd name="connsiteY40" fmla="*/ 646386 h 1808589"/>
              <a:gd name="connsiteX41" fmla="*/ 664061 w 1038733"/>
              <a:gd name="connsiteY41" fmla="*/ 488731 h 1808589"/>
              <a:gd name="connsiteX42" fmla="*/ 995136 w 1038733"/>
              <a:gd name="connsiteY42" fmla="*/ 409903 h 1808589"/>
              <a:gd name="connsiteX43" fmla="*/ 1026667 w 1038733"/>
              <a:gd name="connsiteY43" fmla="*/ 346841 h 180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38733" h="1808589">
                <a:moveTo>
                  <a:pt x="1026667" y="346841"/>
                </a:moveTo>
                <a:cubicBezTo>
                  <a:pt x="1026667" y="346841"/>
                  <a:pt x="1038733" y="174110"/>
                  <a:pt x="1010902" y="94593"/>
                </a:cubicBezTo>
                <a:cubicBezTo>
                  <a:pt x="989076" y="32232"/>
                  <a:pt x="886249" y="27957"/>
                  <a:pt x="837481" y="15765"/>
                </a:cubicBezTo>
                <a:cubicBezTo>
                  <a:pt x="821359" y="11735"/>
                  <a:pt x="805950" y="5255"/>
                  <a:pt x="790185" y="0"/>
                </a:cubicBezTo>
                <a:cubicBezTo>
                  <a:pt x="758654" y="5255"/>
                  <a:pt x="727414" y="12734"/>
                  <a:pt x="695592" y="15765"/>
                </a:cubicBezTo>
                <a:cubicBezTo>
                  <a:pt x="616945" y="23255"/>
                  <a:pt x="537318" y="20358"/>
                  <a:pt x="459109" y="31531"/>
                </a:cubicBezTo>
                <a:cubicBezTo>
                  <a:pt x="422349" y="36782"/>
                  <a:pt x="359247" y="68320"/>
                  <a:pt x="317219" y="78827"/>
                </a:cubicBezTo>
                <a:cubicBezTo>
                  <a:pt x="223146" y="102346"/>
                  <a:pt x="275530" y="91031"/>
                  <a:pt x="159564" y="110358"/>
                </a:cubicBezTo>
                <a:cubicBezTo>
                  <a:pt x="154309" y="126124"/>
                  <a:pt x="143798" y="141036"/>
                  <a:pt x="143798" y="157655"/>
                </a:cubicBezTo>
                <a:cubicBezTo>
                  <a:pt x="143798" y="186803"/>
                  <a:pt x="173157" y="262852"/>
                  <a:pt x="191095" y="283779"/>
                </a:cubicBezTo>
                <a:cubicBezTo>
                  <a:pt x="208195" y="303729"/>
                  <a:pt x="233136" y="315310"/>
                  <a:pt x="254157" y="331075"/>
                </a:cubicBezTo>
                <a:cubicBezTo>
                  <a:pt x="264667" y="352096"/>
                  <a:pt x="274028" y="373732"/>
                  <a:pt x="285688" y="394138"/>
                </a:cubicBezTo>
                <a:cubicBezTo>
                  <a:pt x="295089" y="410589"/>
                  <a:pt x="317219" y="422486"/>
                  <a:pt x="317219" y="441434"/>
                </a:cubicBezTo>
                <a:cubicBezTo>
                  <a:pt x="317219" y="489412"/>
                  <a:pt x="256099" y="533535"/>
                  <a:pt x="222626" y="551793"/>
                </a:cubicBezTo>
                <a:cubicBezTo>
                  <a:pt x="187491" y="570958"/>
                  <a:pt x="148702" y="582528"/>
                  <a:pt x="112267" y="599089"/>
                </a:cubicBezTo>
                <a:cubicBezTo>
                  <a:pt x="49403" y="627663"/>
                  <a:pt x="54937" y="626799"/>
                  <a:pt x="1909" y="662151"/>
                </a:cubicBezTo>
                <a:cubicBezTo>
                  <a:pt x="7164" y="709448"/>
                  <a:pt x="0" y="759857"/>
                  <a:pt x="17674" y="804041"/>
                </a:cubicBezTo>
                <a:cubicBezTo>
                  <a:pt x="23846" y="819471"/>
                  <a:pt x="51448" y="810148"/>
                  <a:pt x="64971" y="819807"/>
                </a:cubicBezTo>
                <a:cubicBezTo>
                  <a:pt x="89161" y="837086"/>
                  <a:pt x="109462" y="859656"/>
                  <a:pt x="128033" y="882869"/>
                </a:cubicBezTo>
                <a:cubicBezTo>
                  <a:pt x="191041" y="961629"/>
                  <a:pt x="188784" y="971685"/>
                  <a:pt x="222626" y="1056289"/>
                </a:cubicBezTo>
                <a:cubicBezTo>
                  <a:pt x="217371" y="1077310"/>
                  <a:pt x="215396" y="1099435"/>
                  <a:pt x="206861" y="1119351"/>
                </a:cubicBezTo>
                <a:cubicBezTo>
                  <a:pt x="199397" y="1136767"/>
                  <a:pt x="183804" y="1149701"/>
                  <a:pt x="175330" y="1166648"/>
                </a:cubicBezTo>
                <a:cubicBezTo>
                  <a:pt x="167898" y="1181512"/>
                  <a:pt x="164819" y="1198179"/>
                  <a:pt x="159564" y="1213944"/>
                </a:cubicBezTo>
                <a:cubicBezTo>
                  <a:pt x="169352" y="1272668"/>
                  <a:pt x="177119" y="1349595"/>
                  <a:pt x="206861" y="1403131"/>
                </a:cubicBezTo>
                <a:cubicBezTo>
                  <a:pt x="217689" y="1422621"/>
                  <a:pt x="239884" y="1433299"/>
                  <a:pt x="254157" y="1450427"/>
                </a:cubicBezTo>
                <a:cubicBezTo>
                  <a:pt x="309012" y="1516253"/>
                  <a:pt x="255341" y="1487609"/>
                  <a:pt x="332985" y="1513489"/>
                </a:cubicBezTo>
                <a:cubicBezTo>
                  <a:pt x="327730" y="1571296"/>
                  <a:pt x="324890" y="1629374"/>
                  <a:pt x="317219" y="1686910"/>
                </a:cubicBezTo>
                <a:cubicBezTo>
                  <a:pt x="314355" y="1708387"/>
                  <a:pt x="307407" y="1729138"/>
                  <a:pt x="301454" y="1749972"/>
                </a:cubicBezTo>
                <a:cubicBezTo>
                  <a:pt x="296889" y="1765951"/>
                  <a:pt x="269338" y="1794296"/>
                  <a:pt x="285688" y="1797269"/>
                </a:cubicBezTo>
                <a:cubicBezTo>
                  <a:pt x="347948" y="1808589"/>
                  <a:pt x="411812" y="1786758"/>
                  <a:pt x="474874" y="1781503"/>
                </a:cubicBezTo>
                <a:cubicBezTo>
                  <a:pt x="495895" y="1765738"/>
                  <a:pt x="516555" y="1749479"/>
                  <a:pt x="537936" y="1734207"/>
                </a:cubicBezTo>
                <a:cubicBezTo>
                  <a:pt x="553355" y="1723194"/>
                  <a:pt x="573396" y="1717471"/>
                  <a:pt x="585233" y="1702675"/>
                </a:cubicBezTo>
                <a:cubicBezTo>
                  <a:pt x="595614" y="1689698"/>
                  <a:pt x="596433" y="1671358"/>
                  <a:pt x="600998" y="1655379"/>
                </a:cubicBezTo>
                <a:cubicBezTo>
                  <a:pt x="606951" y="1634545"/>
                  <a:pt x="602893" y="1608963"/>
                  <a:pt x="616764" y="1592317"/>
                </a:cubicBezTo>
                <a:cubicBezTo>
                  <a:pt x="646329" y="1556839"/>
                  <a:pt x="741093" y="1550575"/>
                  <a:pt x="774419" y="1545020"/>
                </a:cubicBezTo>
                <a:cubicBezTo>
                  <a:pt x="779674" y="1518744"/>
                  <a:pt x="779302" y="1490680"/>
                  <a:pt x="790185" y="1466193"/>
                </a:cubicBezTo>
                <a:cubicBezTo>
                  <a:pt x="798331" y="1447865"/>
                  <a:pt x="863473" y="1368617"/>
                  <a:pt x="884778" y="1355834"/>
                </a:cubicBezTo>
                <a:cubicBezTo>
                  <a:pt x="893791" y="1350426"/>
                  <a:pt x="905799" y="1355834"/>
                  <a:pt x="916309" y="1355834"/>
                </a:cubicBezTo>
                <a:lnTo>
                  <a:pt x="474874" y="1182413"/>
                </a:lnTo>
                <a:lnTo>
                  <a:pt x="285688" y="945931"/>
                </a:lnTo>
                <a:lnTo>
                  <a:pt x="396047" y="646386"/>
                </a:lnTo>
                <a:lnTo>
                  <a:pt x="664061" y="488731"/>
                </a:lnTo>
                <a:lnTo>
                  <a:pt x="995136" y="409903"/>
                </a:lnTo>
                <a:lnTo>
                  <a:pt x="1026667" y="346841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mb.jpg"/>
          <p:cNvPicPr>
            <a:picLocks noChangeAspect="1"/>
          </p:cNvPicPr>
          <p:nvPr/>
        </p:nvPicPr>
        <p:blipFill>
          <a:blip r:embed="rId2"/>
          <a:srcRect l="30926" t="5504" r="30958"/>
          <a:stretch>
            <a:fillRect/>
          </a:stretch>
        </p:blipFill>
        <p:spPr>
          <a:xfrm rot="19190801">
            <a:off x="2766489" y="1777331"/>
            <a:ext cx="816880" cy="2025170"/>
          </a:xfrm>
          <a:prstGeom prst="rect">
            <a:avLst/>
          </a:prstGeom>
        </p:spPr>
      </p:pic>
      <p:pic>
        <p:nvPicPr>
          <p:cNvPr id="8" name="Picture 7" descr="comb.jpg"/>
          <p:cNvPicPr>
            <a:picLocks noChangeAspect="1"/>
          </p:cNvPicPr>
          <p:nvPr/>
        </p:nvPicPr>
        <p:blipFill>
          <a:blip r:embed="rId2"/>
          <a:srcRect l="32222" r="28667"/>
          <a:stretch>
            <a:fillRect/>
          </a:stretch>
        </p:blipFill>
        <p:spPr>
          <a:xfrm rot="16446147">
            <a:off x="6013700" y="794723"/>
            <a:ext cx="838200" cy="2143125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5181600" y="3352800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6705600" y="3429000"/>
            <a:ext cx="914400" cy="9144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7696200" y="2895600"/>
            <a:ext cx="990600" cy="838200"/>
          </a:xfrm>
          <a:prstGeom prst="snip2DiagRect">
            <a:avLst>
              <a:gd name="adj1" fmla="val 0"/>
              <a:gd name="adj2" fmla="val 373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222 -0.02546 C -0.06788 -0.03055 -0.06719 -0.03055 -0.06354 -0.03865 C -0.06215 -0.04097 -0.06215 -0.0456 -0.06041 -0.04652 C -0.05382 -0.05069 -0.04635 -0.0493 -0.03958 -0.05208 C -0.03906 -0.05463 -0.03941 -0.05879 -0.03802 -0.05995 C -0.03646 -0.06134 -0.02951 -0.05254 -0.02934 -0.05208 C -0.0276 -0.05463 -0.02691 -0.06041 -0.02465 -0.05995 C -0.021 -0.05902 -0.01545 -0.0493 -0.01545 -0.04884 C -0.01423 -0.04537 -0.01111 -0.03865 -0.01111 -0.0331 C -0.01111 -0.00463 -0.0151 0.01459 -0.01111 -0.00671 C -0.00989 -0.02569 -0.00781 -0.03217 -0.00503 -0.0493 C -0.00173 -0.04768 0.00261 -0.04699 0.00538 -0.0412 C 0.01111 -0.02824 0.00122 -0.03611 0.01111 -0.03055 C 0.01979 -0.03541 0.01893 -0.04791 0.02014 -0.06227 C 0.02153 -0.04699 0.02604 -0.01805 0.02188 -0.00115 C 0.02084 0.00232 0.01771 0.00209 0.0158 0.00417 C 0.01198 0.0132 0.00764 0.01574 0.00226 0.02246 C -0.00069 0.02616 -0.00677 0.03334 -0.00677 0.03357 C -0.00712 0.03611 -0.00816 0.03843 -0.00816 0.04144 C -0.00816 0.04746 -0.00677 0.05996 -0.00677 0.06019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0347 0.1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-0.222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0035 -0.2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স্থির তড়িৎ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3048000"/>
            <a:ext cx="990600" cy="1066800"/>
            <a:chOff x="1536" y="1344"/>
            <a:chExt cx="624" cy="672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1776" y="13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888" name="Oval 5"/>
            <p:cNvSpPr>
              <a:spLocks noChangeArrowheads="1"/>
            </p:cNvSpPr>
            <p:nvPr/>
          </p:nvSpPr>
          <p:spPr bwMode="auto">
            <a:xfrm>
              <a:off x="1536" y="14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bn-BD" sz="3200" baseline="-25000" dirty="0" smtClean="0"/>
                <a:t>+</a:t>
              </a:r>
              <a:endParaRPr lang="en-US" sz="3200" baseline="-25000" dirty="0"/>
            </a:p>
          </p:txBody>
        </p:sp>
        <p:sp>
          <p:nvSpPr>
            <p:cNvPr id="36889" name="Oval 6"/>
            <p:cNvSpPr>
              <a:spLocks noChangeArrowheads="1"/>
            </p:cNvSpPr>
            <p:nvPr/>
          </p:nvSpPr>
          <p:spPr bwMode="auto">
            <a:xfrm>
              <a:off x="182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bn-BD" sz="4000" baseline="-25000" dirty="0" smtClean="0"/>
                <a:t>+</a:t>
              </a:r>
              <a:endParaRPr lang="en-US" sz="4000" baseline="-25000" dirty="0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1536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838200" y="2362200"/>
            <a:ext cx="7162800" cy="2590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211638" y="48688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284663" y="220503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aseline="-25000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90600" y="1066800"/>
            <a:ext cx="3352800" cy="1569304"/>
            <a:chOff x="249" y="618"/>
            <a:chExt cx="2499" cy="1273"/>
          </a:xfrm>
        </p:grpSpPr>
        <p:sp>
          <p:nvSpPr>
            <p:cNvPr id="36885" name="AutoShape 12"/>
            <p:cNvSpPr>
              <a:spLocks noChangeArrowheads="1"/>
            </p:cNvSpPr>
            <p:nvPr/>
          </p:nvSpPr>
          <p:spPr bwMode="auto">
            <a:xfrm rot="-9390017">
              <a:off x="1845" y="1071"/>
              <a:ext cx="903" cy="394"/>
            </a:xfrm>
            <a:prstGeom prst="leftArrow">
              <a:avLst>
                <a:gd name="adj1" fmla="val 50000"/>
                <a:gd name="adj2" fmla="val 57297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Text Box 13"/>
            <p:cNvSpPr txBox="1">
              <a:spLocks noChangeArrowheads="1"/>
            </p:cNvSpPr>
            <p:nvPr/>
          </p:nvSpPr>
          <p:spPr bwMode="auto">
            <a:xfrm>
              <a:off x="249" y="618"/>
              <a:ext cx="1800" cy="1273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0" dirty="0">
                  <a:solidFill>
                    <a:schemeClr val="tx1"/>
                  </a:solidFill>
                </a:rPr>
                <a:t>ELECTRON </a:t>
              </a:r>
              <a:endParaRPr lang="bn-BD" sz="2400" b="0" dirty="0" smtClean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ঋনাত্নক চার্জ</a:t>
              </a:r>
              <a:endParaRPr lang="en-GB" sz="24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4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86313" y="3213102"/>
            <a:ext cx="4357687" cy="1016001"/>
            <a:chOff x="3015" y="2024"/>
            <a:chExt cx="2745" cy="640"/>
          </a:xfrm>
        </p:grpSpPr>
        <p:sp>
          <p:nvSpPr>
            <p:cNvPr id="36883" name="AutoShape 15"/>
            <p:cNvSpPr>
              <a:spLocks noChangeArrowheads="1"/>
            </p:cNvSpPr>
            <p:nvPr/>
          </p:nvSpPr>
          <p:spPr bwMode="auto">
            <a:xfrm rot="-180250">
              <a:off x="3015" y="2194"/>
              <a:ext cx="1406" cy="336"/>
            </a:xfrm>
            <a:prstGeom prst="leftArrow">
              <a:avLst>
                <a:gd name="adj1" fmla="val 50000"/>
                <a:gd name="adj2" fmla="val 104613"/>
              </a:avLst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Text Box 16"/>
            <p:cNvSpPr txBox="1">
              <a:spLocks noChangeArrowheads="1"/>
            </p:cNvSpPr>
            <p:nvPr/>
          </p:nvSpPr>
          <p:spPr bwMode="auto">
            <a:xfrm>
              <a:off x="4320" y="2024"/>
              <a:ext cx="1440" cy="64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0" dirty="0" smtClean="0">
                  <a:solidFill>
                    <a:schemeClr val="tx1"/>
                  </a:solidFill>
                </a:rPr>
                <a:t>PROTON</a:t>
              </a:r>
              <a:endParaRPr lang="bn-BD" sz="2400" dirty="0" smtClean="0"/>
            </a:p>
            <a:p>
              <a:pPr algn="ctr">
                <a:spcBef>
                  <a:spcPct val="50000"/>
                </a:spcBef>
              </a:pPr>
              <a:r>
                <a:rPr lang="bn-BD" sz="24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ধনাত্নক চার্জ</a:t>
              </a:r>
              <a:endParaRPr lang="en-GB" sz="24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67225" y="1125538"/>
            <a:ext cx="4335463" cy="1524000"/>
            <a:chOff x="2814" y="709"/>
            <a:chExt cx="2731" cy="960"/>
          </a:xfrm>
        </p:grpSpPr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4105" y="709"/>
              <a:ext cx="1440" cy="64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0" dirty="0">
                  <a:solidFill>
                    <a:schemeClr val="tx1"/>
                  </a:solidFill>
                </a:rPr>
                <a:t>NEUTRON</a:t>
              </a:r>
            </a:p>
            <a:p>
              <a:pPr algn="ctr">
                <a:spcBef>
                  <a:spcPct val="50000"/>
                </a:spcBef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চার্জহীন</a:t>
              </a:r>
              <a:endParaRPr lang="en-GB" sz="24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882" name="AutoShape 19"/>
            <p:cNvSpPr>
              <a:spLocks noChangeArrowheads="1"/>
            </p:cNvSpPr>
            <p:nvPr/>
          </p:nvSpPr>
          <p:spPr bwMode="auto">
            <a:xfrm rot="-2464304">
              <a:off x="2814" y="1333"/>
              <a:ext cx="1587" cy="336"/>
            </a:xfrm>
            <a:prstGeom prst="leftArrow">
              <a:avLst>
                <a:gd name="adj1" fmla="val 50000"/>
                <a:gd name="adj2" fmla="val 11808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পরমানুতে পদার্থ সৃস্টিকারী মৌলিক কনা সমূহ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3850" y="5013325"/>
            <a:ext cx="896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২টি ধনাত্নক চার্জ ও ২টি ঋনাত্নক চার্জ থাকায় পরমানুটি চার্জ নিরপেক্ষ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30250" y="3500438"/>
            <a:ext cx="215900" cy="2159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81000" y="5562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১টি ঋনাত্নক চার্জ আসলে পুরো পরমানুটি ঋনাত্নক চার্জ বিশিষ্ট হয়।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81000" y="6096001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২টি ঋনাত্নক চার্জ চলে গেলে এই পরমানুটি ধনাত্নক চার্জ বিশিষ্ট হয়।</a:t>
            </a:r>
            <a:r>
              <a:rPr lang="bn-BD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4617E-6 C 0.21493 -4.84617E-6 0.38993 0.08467 0.38993 0.18876 C 0.38993 0.29263 0.21493 0.37775 1.66667E-6 0.37775 C -0.21493 0.37775 -0.38976 0.29263 -0.38976 0.18876 C -0.38976 0.08467 -0.21493 -4.84617E-6 1.66667E-6 -4.84617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C -0.21476 -1.21906E-6 -0.38993 -0.08674 -0.38993 -0.19408 C -0.38993 -0.30095 -0.21476 -0.38816 1.66667E-6 -0.38816 C 0.2151 -0.38816 0.38976 -0.30095 0.38976 -0.19408 C 0.38976 -0.08674 0.2151 -1.21906E-6 1.66667E-6 -1.21906E-6 Z " pathEditMode="relative" rAng="10800000" ptsTypes="fffff">
                                      <p:cBhvr>
                                        <p:cTn id="2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3" grpId="1" animBg="1"/>
      <p:bldP spid="11274" grpId="0" animBg="1"/>
      <p:bldP spid="11284" grpId="0"/>
      <p:bldP spid="11285" grpId="0"/>
      <p:bldP spid="11288" grpId="0" animBg="1"/>
      <p:bldP spid="11288" grpId="1" animBg="1"/>
      <p:bldP spid="1128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 rot="1805789">
            <a:off x="862013" y="2824163"/>
            <a:ext cx="733425" cy="3354387"/>
          </a:xfrm>
          <a:prstGeom prst="can">
            <a:avLst>
              <a:gd name="adj" fmla="val 2805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9501">
                <a:srgbClr val="CC99FF"/>
              </a:gs>
              <a:gs pos="32001">
                <a:srgbClr val="9966FF"/>
              </a:gs>
              <a:gs pos="41000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7999">
                <a:srgbClr val="9966FF"/>
              </a:gs>
              <a:gs pos="80499">
                <a:srgbClr val="CC99FF"/>
              </a:gs>
              <a:gs pos="91000">
                <a:srgbClr val="99CCFF"/>
              </a:gs>
              <a:gs pos="100000">
                <a:srgbClr val="CCCCFF"/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36763" y="3932238"/>
            <a:ext cx="1931987" cy="1939925"/>
            <a:chOff x="1283" y="2477"/>
            <a:chExt cx="1217" cy="1222"/>
          </a:xfrm>
        </p:grpSpPr>
        <p:sp>
          <p:nvSpPr>
            <p:cNvPr id="37918" name="Freeform 6" descr="Woven mat"/>
            <p:cNvSpPr>
              <a:spLocks/>
            </p:cNvSpPr>
            <p:nvPr/>
          </p:nvSpPr>
          <p:spPr bwMode="auto">
            <a:xfrm>
              <a:off x="1283" y="2477"/>
              <a:ext cx="1217" cy="1222"/>
            </a:xfrm>
            <a:custGeom>
              <a:avLst/>
              <a:gdLst>
                <a:gd name="T0" fmla="*/ 41 w 1217"/>
                <a:gd name="T1" fmla="*/ 1056 h 1222"/>
                <a:gd name="T2" fmla="*/ 12 w 1217"/>
                <a:gd name="T3" fmla="*/ 960 h 1222"/>
                <a:gd name="T4" fmla="*/ 32 w 1217"/>
                <a:gd name="T5" fmla="*/ 874 h 1222"/>
                <a:gd name="T6" fmla="*/ 118 w 1217"/>
                <a:gd name="T7" fmla="*/ 768 h 1222"/>
                <a:gd name="T8" fmla="*/ 118 w 1217"/>
                <a:gd name="T9" fmla="*/ 701 h 1222"/>
                <a:gd name="T10" fmla="*/ 147 w 1217"/>
                <a:gd name="T11" fmla="*/ 595 h 1222"/>
                <a:gd name="T12" fmla="*/ 195 w 1217"/>
                <a:gd name="T13" fmla="*/ 518 h 1222"/>
                <a:gd name="T14" fmla="*/ 262 w 1217"/>
                <a:gd name="T15" fmla="*/ 432 h 1222"/>
                <a:gd name="T16" fmla="*/ 252 w 1217"/>
                <a:gd name="T17" fmla="*/ 317 h 1222"/>
                <a:gd name="T18" fmla="*/ 339 w 1217"/>
                <a:gd name="T19" fmla="*/ 211 h 1222"/>
                <a:gd name="T20" fmla="*/ 320 w 1217"/>
                <a:gd name="T21" fmla="*/ 86 h 1222"/>
                <a:gd name="T22" fmla="*/ 396 w 1217"/>
                <a:gd name="T23" fmla="*/ 0 h 1222"/>
                <a:gd name="T24" fmla="*/ 512 w 1217"/>
                <a:gd name="T25" fmla="*/ 58 h 1222"/>
                <a:gd name="T26" fmla="*/ 617 w 1217"/>
                <a:gd name="T27" fmla="*/ 48 h 1222"/>
                <a:gd name="T28" fmla="*/ 732 w 1217"/>
                <a:gd name="T29" fmla="*/ 0 h 1222"/>
                <a:gd name="T30" fmla="*/ 800 w 1217"/>
                <a:gd name="T31" fmla="*/ 10 h 1222"/>
                <a:gd name="T32" fmla="*/ 857 w 1217"/>
                <a:gd name="T33" fmla="*/ 38 h 1222"/>
                <a:gd name="T34" fmla="*/ 953 w 1217"/>
                <a:gd name="T35" fmla="*/ 48 h 1222"/>
                <a:gd name="T36" fmla="*/ 992 w 1217"/>
                <a:gd name="T37" fmla="*/ 67 h 1222"/>
                <a:gd name="T38" fmla="*/ 1040 w 1217"/>
                <a:gd name="T39" fmla="*/ 77 h 1222"/>
                <a:gd name="T40" fmla="*/ 1097 w 1217"/>
                <a:gd name="T41" fmla="*/ 134 h 1222"/>
                <a:gd name="T42" fmla="*/ 1184 w 1217"/>
                <a:gd name="T43" fmla="*/ 173 h 1222"/>
                <a:gd name="T44" fmla="*/ 1212 w 1217"/>
                <a:gd name="T45" fmla="*/ 154 h 1222"/>
                <a:gd name="T46" fmla="*/ 1193 w 1217"/>
                <a:gd name="T47" fmla="*/ 202 h 1222"/>
                <a:gd name="T48" fmla="*/ 1116 w 1217"/>
                <a:gd name="T49" fmla="*/ 346 h 1222"/>
                <a:gd name="T50" fmla="*/ 1078 w 1217"/>
                <a:gd name="T51" fmla="*/ 432 h 1222"/>
                <a:gd name="T52" fmla="*/ 1097 w 1217"/>
                <a:gd name="T53" fmla="*/ 499 h 1222"/>
                <a:gd name="T54" fmla="*/ 1049 w 1217"/>
                <a:gd name="T55" fmla="*/ 662 h 1222"/>
                <a:gd name="T56" fmla="*/ 1001 w 1217"/>
                <a:gd name="T57" fmla="*/ 835 h 1222"/>
                <a:gd name="T58" fmla="*/ 972 w 1217"/>
                <a:gd name="T59" fmla="*/ 1094 h 1222"/>
                <a:gd name="T60" fmla="*/ 934 w 1217"/>
                <a:gd name="T61" fmla="*/ 1142 h 1222"/>
                <a:gd name="T62" fmla="*/ 886 w 1217"/>
                <a:gd name="T63" fmla="*/ 1190 h 1222"/>
                <a:gd name="T64" fmla="*/ 876 w 1217"/>
                <a:gd name="T65" fmla="*/ 1219 h 1222"/>
                <a:gd name="T66" fmla="*/ 848 w 1217"/>
                <a:gd name="T67" fmla="*/ 1200 h 1222"/>
                <a:gd name="T68" fmla="*/ 809 w 1217"/>
                <a:gd name="T69" fmla="*/ 1181 h 1222"/>
                <a:gd name="T70" fmla="*/ 608 w 1217"/>
                <a:gd name="T71" fmla="*/ 1104 h 1222"/>
                <a:gd name="T72" fmla="*/ 454 w 1217"/>
                <a:gd name="T73" fmla="*/ 1123 h 1222"/>
                <a:gd name="T74" fmla="*/ 262 w 1217"/>
                <a:gd name="T75" fmla="*/ 1104 h 1222"/>
                <a:gd name="T76" fmla="*/ 147 w 1217"/>
                <a:gd name="T77" fmla="*/ 1085 h 1222"/>
                <a:gd name="T78" fmla="*/ 41 w 1217"/>
                <a:gd name="T79" fmla="*/ 1056 h 12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7"/>
                <a:gd name="T121" fmla="*/ 0 h 1222"/>
                <a:gd name="T122" fmla="*/ 1217 w 1217"/>
                <a:gd name="T123" fmla="*/ 1222 h 12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7" h="1222">
                  <a:moveTo>
                    <a:pt x="41" y="1056"/>
                  </a:moveTo>
                  <a:cubicBezTo>
                    <a:pt x="57" y="1010"/>
                    <a:pt x="46" y="994"/>
                    <a:pt x="12" y="960"/>
                  </a:cubicBezTo>
                  <a:cubicBezTo>
                    <a:pt x="0" y="922"/>
                    <a:pt x="3" y="902"/>
                    <a:pt x="32" y="874"/>
                  </a:cubicBezTo>
                  <a:cubicBezTo>
                    <a:pt x="45" y="831"/>
                    <a:pt x="81" y="792"/>
                    <a:pt x="118" y="768"/>
                  </a:cubicBezTo>
                  <a:cubicBezTo>
                    <a:pt x="149" y="679"/>
                    <a:pt x="109" y="810"/>
                    <a:pt x="118" y="701"/>
                  </a:cubicBezTo>
                  <a:cubicBezTo>
                    <a:pt x="121" y="669"/>
                    <a:pt x="136" y="628"/>
                    <a:pt x="147" y="595"/>
                  </a:cubicBezTo>
                  <a:cubicBezTo>
                    <a:pt x="130" y="544"/>
                    <a:pt x="156" y="545"/>
                    <a:pt x="195" y="518"/>
                  </a:cubicBezTo>
                  <a:cubicBezTo>
                    <a:pt x="225" y="474"/>
                    <a:pt x="215" y="468"/>
                    <a:pt x="262" y="432"/>
                  </a:cubicBezTo>
                  <a:cubicBezTo>
                    <a:pt x="276" y="390"/>
                    <a:pt x="266" y="358"/>
                    <a:pt x="252" y="317"/>
                  </a:cubicBezTo>
                  <a:cubicBezTo>
                    <a:pt x="270" y="265"/>
                    <a:pt x="301" y="249"/>
                    <a:pt x="339" y="211"/>
                  </a:cubicBezTo>
                  <a:cubicBezTo>
                    <a:pt x="351" y="159"/>
                    <a:pt x="335" y="133"/>
                    <a:pt x="320" y="86"/>
                  </a:cubicBezTo>
                  <a:cubicBezTo>
                    <a:pt x="333" y="47"/>
                    <a:pt x="357" y="14"/>
                    <a:pt x="396" y="0"/>
                  </a:cubicBezTo>
                  <a:cubicBezTo>
                    <a:pt x="468" y="12"/>
                    <a:pt x="458" y="20"/>
                    <a:pt x="512" y="58"/>
                  </a:cubicBezTo>
                  <a:cubicBezTo>
                    <a:pt x="547" y="55"/>
                    <a:pt x="582" y="53"/>
                    <a:pt x="617" y="48"/>
                  </a:cubicBezTo>
                  <a:cubicBezTo>
                    <a:pt x="645" y="44"/>
                    <a:pt x="699" y="12"/>
                    <a:pt x="732" y="0"/>
                  </a:cubicBezTo>
                  <a:cubicBezTo>
                    <a:pt x="755" y="3"/>
                    <a:pt x="778" y="3"/>
                    <a:pt x="800" y="10"/>
                  </a:cubicBezTo>
                  <a:cubicBezTo>
                    <a:pt x="881" y="34"/>
                    <a:pt x="777" y="26"/>
                    <a:pt x="857" y="38"/>
                  </a:cubicBezTo>
                  <a:cubicBezTo>
                    <a:pt x="889" y="43"/>
                    <a:pt x="921" y="45"/>
                    <a:pt x="953" y="48"/>
                  </a:cubicBezTo>
                  <a:cubicBezTo>
                    <a:pt x="966" y="54"/>
                    <a:pt x="978" y="62"/>
                    <a:pt x="992" y="67"/>
                  </a:cubicBezTo>
                  <a:cubicBezTo>
                    <a:pt x="1008" y="72"/>
                    <a:pt x="1026" y="68"/>
                    <a:pt x="1040" y="77"/>
                  </a:cubicBezTo>
                  <a:cubicBezTo>
                    <a:pt x="1063" y="91"/>
                    <a:pt x="1075" y="119"/>
                    <a:pt x="1097" y="134"/>
                  </a:cubicBezTo>
                  <a:cubicBezTo>
                    <a:pt x="1126" y="154"/>
                    <a:pt x="1151" y="162"/>
                    <a:pt x="1184" y="173"/>
                  </a:cubicBezTo>
                  <a:cubicBezTo>
                    <a:pt x="1193" y="167"/>
                    <a:pt x="1209" y="143"/>
                    <a:pt x="1212" y="154"/>
                  </a:cubicBezTo>
                  <a:cubicBezTo>
                    <a:pt x="1217" y="170"/>
                    <a:pt x="1198" y="186"/>
                    <a:pt x="1193" y="202"/>
                  </a:cubicBezTo>
                  <a:cubicBezTo>
                    <a:pt x="1176" y="253"/>
                    <a:pt x="1155" y="307"/>
                    <a:pt x="1116" y="346"/>
                  </a:cubicBezTo>
                  <a:cubicBezTo>
                    <a:pt x="1105" y="381"/>
                    <a:pt x="1088" y="395"/>
                    <a:pt x="1078" y="432"/>
                  </a:cubicBezTo>
                  <a:cubicBezTo>
                    <a:pt x="1084" y="454"/>
                    <a:pt x="1097" y="476"/>
                    <a:pt x="1097" y="499"/>
                  </a:cubicBezTo>
                  <a:cubicBezTo>
                    <a:pt x="1097" y="540"/>
                    <a:pt x="1070" y="630"/>
                    <a:pt x="1049" y="662"/>
                  </a:cubicBezTo>
                  <a:cubicBezTo>
                    <a:pt x="1036" y="719"/>
                    <a:pt x="1033" y="786"/>
                    <a:pt x="1001" y="835"/>
                  </a:cubicBezTo>
                  <a:cubicBezTo>
                    <a:pt x="981" y="921"/>
                    <a:pt x="987" y="1007"/>
                    <a:pt x="972" y="1094"/>
                  </a:cubicBezTo>
                  <a:cubicBezTo>
                    <a:pt x="968" y="1114"/>
                    <a:pt x="947" y="1127"/>
                    <a:pt x="934" y="1142"/>
                  </a:cubicBezTo>
                  <a:cubicBezTo>
                    <a:pt x="919" y="1159"/>
                    <a:pt x="886" y="1190"/>
                    <a:pt x="886" y="1190"/>
                  </a:cubicBezTo>
                  <a:cubicBezTo>
                    <a:pt x="883" y="1200"/>
                    <a:pt x="886" y="1216"/>
                    <a:pt x="876" y="1219"/>
                  </a:cubicBezTo>
                  <a:cubicBezTo>
                    <a:pt x="865" y="1222"/>
                    <a:pt x="858" y="1206"/>
                    <a:pt x="848" y="1200"/>
                  </a:cubicBezTo>
                  <a:cubicBezTo>
                    <a:pt x="835" y="1193"/>
                    <a:pt x="822" y="1188"/>
                    <a:pt x="809" y="1181"/>
                  </a:cubicBezTo>
                  <a:cubicBezTo>
                    <a:pt x="739" y="1142"/>
                    <a:pt x="688" y="1116"/>
                    <a:pt x="608" y="1104"/>
                  </a:cubicBezTo>
                  <a:cubicBezTo>
                    <a:pt x="556" y="1108"/>
                    <a:pt x="506" y="1123"/>
                    <a:pt x="454" y="1123"/>
                  </a:cubicBezTo>
                  <a:cubicBezTo>
                    <a:pt x="390" y="1123"/>
                    <a:pt x="326" y="1108"/>
                    <a:pt x="262" y="1104"/>
                  </a:cubicBezTo>
                  <a:cubicBezTo>
                    <a:pt x="198" y="1082"/>
                    <a:pt x="226" y="1071"/>
                    <a:pt x="147" y="1085"/>
                  </a:cubicBezTo>
                  <a:cubicBezTo>
                    <a:pt x="115" y="1080"/>
                    <a:pt x="67" y="1082"/>
                    <a:pt x="41" y="1056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Oval 7"/>
            <p:cNvSpPr>
              <a:spLocks noChangeArrowheads="1"/>
            </p:cNvSpPr>
            <p:nvPr/>
          </p:nvSpPr>
          <p:spPr bwMode="auto">
            <a:xfrm>
              <a:off x="1660" y="2612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7920" name="Oval 8"/>
            <p:cNvSpPr>
              <a:spLocks noChangeArrowheads="1"/>
            </p:cNvSpPr>
            <p:nvPr/>
          </p:nvSpPr>
          <p:spPr bwMode="auto">
            <a:xfrm>
              <a:off x="2054" y="2650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7921" name="Oval 9"/>
            <p:cNvSpPr>
              <a:spLocks noChangeArrowheads="1"/>
            </p:cNvSpPr>
            <p:nvPr/>
          </p:nvSpPr>
          <p:spPr bwMode="auto">
            <a:xfrm>
              <a:off x="1938" y="3284"/>
              <a:ext cx="241" cy="231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7922" name="Oval 10"/>
            <p:cNvSpPr>
              <a:spLocks noChangeArrowheads="1"/>
            </p:cNvSpPr>
            <p:nvPr/>
          </p:nvSpPr>
          <p:spPr bwMode="auto">
            <a:xfrm>
              <a:off x="1507" y="3217"/>
              <a:ext cx="241" cy="231"/>
            </a:xfrm>
            <a:prstGeom prst="ellipse">
              <a:avLst/>
            </a:prstGeom>
            <a:solidFill>
              <a:srgbClr val="0000FF"/>
            </a:solidFill>
            <a:ln w="25400">
              <a:noFill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pPr algn="ctr"/>
              <a:r>
                <a:rPr lang="en-GB" sz="3200" b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37892" name="AutoShape 11"/>
          <p:cNvSpPr>
            <a:spLocks noChangeArrowheads="1"/>
          </p:cNvSpPr>
          <p:nvPr/>
        </p:nvSpPr>
        <p:spPr bwMode="auto">
          <a:xfrm rot="1805789">
            <a:off x="5692775" y="2824163"/>
            <a:ext cx="733425" cy="3354387"/>
          </a:xfrm>
          <a:prstGeom prst="can">
            <a:avLst>
              <a:gd name="adj" fmla="val 28056"/>
            </a:avLst>
          </a:prstGeom>
          <a:gradFill rotWithShape="1">
            <a:gsLst>
              <a:gs pos="0">
                <a:srgbClr val="FEE7F2"/>
              </a:gs>
              <a:gs pos="9000">
                <a:srgbClr val="FBD49C"/>
              </a:gs>
              <a:gs pos="19501">
                <a:srgbClr val="FBA97D"/>
              </a:gs>
              <a:gs pos="32001">
                <a:srgbClr val="FAC77D"/>
              </a:gs>
              <a:gs pos="41000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7999">
                <a:srgbClr val="FAC77D"/>
              </a:gs>
              <a:gs pos="80499">
                <a:srgbClr val="FBA97D"/>
              </a:gs>
              <a:gs pos="91000">
                <a:srgbClr val="FBD49C"/>
              </a:gs>
              <a:gs pos="100000">
                <a:srgbClr val="FEE7F2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2" descr="Woven mat"/>
          <p:cNvSpPr>
            <a:spLocks/>
          </p:cNvSpPr>
          <p:nvPr/>
        </p:nvSpPr>
        <p:spPr bwMode="auto">
          <a:xfrm>
            <a:off x="6867525" y="3932238"/>
            <a:ext cx="1931988" cy="1939925"/>
          </a:xfrm>
          <a:custGeom>
            <a:avLst/>
            <a:gdLst>
              <a:gd name="T0" fmla="*/ 41 w 1217"/>
              <a:gd name="T1" fmla="*/ 1056 h 1222"/>
              <a:gd name="T2" fmla="*/ 12 w 1217"/>
              <a:gd name="T3" fmla="*/ 960 h 1222"/>
              <a:gd name="T4" fmla="*/ 32 w 1217"/>
              <a:gd name="T5" fmla="*/ 874 h 1222"/>
              <a:gd name="T6" fmla="*/ 118 w 1217"/>
              <a:gd name="T7" fmla="*/ 768 h 1222"/>
              <a:gd name="T8" fmla="*/ 118 w 1217"/>
              <a:gd name="T9" fmla="*/ 701 h 1222"/>
              <a:gd name="T10" fmla="*/ 147 w 1217"/>
              <a:gd name="T11" fmla="*/ 595 h 1222"/>
              <a:gd name="T12" fmla="*/ 195 w 1217"/>
              <a:gd name="T13" fmla="*/ 518 h 1222"/>
              <a:gd name="T14" fmla="*/ 262 w 1217"/>
              <a:gd name="T15" fmla="*/ 432 h 1222"/>
              <a:gd name="T16" fmla="*/ 252 w 1217"/>
              <a:gd name="T17" fmla="*/ 317 h 1222"/>
              <a:gd name="T18" fmla="*/ 339 w 1217"/>
              <a:gd name="T19" fmla="*/ 211 h 1222"/>
              <a:gd name="T20" fmla="*/ 320 w 1217"/>
              <a:gd name="T21" fmla="*/ 86 h 1222"/>
              <a:gd name="T22" fmla="*/ 396 w 1217"/>
              <a:gd name="T23" fmla="*/ 0 h 1222"/>
              <a:gd name="T24" fmla="*/ 512 w 1217"/>
              <a:gd name="T25" fmla="*/ 58 h 1222"/>
              <a:gd name="T26" fmla="*/ 617 w 1217"/>
              <a:gd name="T27" fmla="*/ 48 h 1222"/>
              <a:gd name="T28" fmla="*/ 732 w 1217"/>
              <a:gd name="T29" fmla="*/ 0 h 1222"/>
              <a:gd name="T30" fmla="*/ 800 w 1217"/>
              <a:gd name="T31" fmla="*/ 10 h 1222"/>
              <a:gd name="T32" fmla="*/ 857 w 1217"/>
              <a:gd name="T33" fmla="*/ 38 h 1222"/>
              <a:gd name="T34" fmla="*/ 953 w 1217"/>
              <a:gd name="T35" fmla="*/ 48 h 1222"/>
              <a:gd name="T36" fmla="*/ 992 w 1217"/>
              <a:gd name="T37" fmla="*/ 67 h 1222"/>
              <a:gd name="T38" fmla="*/ 1040 w 1217"/>
              <a:gd name="T39" fmla="*/ 77 h 1222"/>
              <a:gd name="T40" fmla="*/ 1097 w 1217"/>
              <a:gd name="T41" fmla="*/ 134 h 1222"/>
              <a:gd name="T42" fmla="*/ 1184 w 1217"/>
              <a:gd name="T43" fmla="*/ 173 h 1222"/>
              <a:gd name="T44" fmla="*/ 1212 w 1217"/>
              <a:gd name="T45" fmla="*/ 154 h 1222"/>
              <a:gd name="T46" fmla="*/ 1193 w 1217"/>
              <a:gd name="T47" fmla="*/ 202 h 1222"/>
              <a:gd name="T48" fmla="*/ 1116 w 1217"/>
              <a:gd name="T49" fmla="*/ 346 h 1222"/>
              <a:gd name="T50" fmla="*/ 1078 w 1217"/>
              <a:gd name="T51" fmla="*/ 432 h 1222"/>
              <a:gd name="T52" fmla="*/ 1097 w 1217"/>
              <a:gd name="T53" fmla="*/ 499 h 1222"/>
              <a:gd name="T54" fmla="*/ 1049 w 1217"/>
              <a:gd name="T55" fmla="*/ 662 h 1222"/>
              <a:gd name="T56" fmla="*/ 1001 w 1217"/>
              <a:gd name="T57" fmla="*/ 835 h 1222"/>
              <a:gd name="T58" fmla="*/ 972 w 1217"/>
              <a:gd name="T59" fmla="*/ 1094 h 1222"/>
              <a:gd name="T60" fmla="*/ 934 w 1217"/>
              <a:gd name="T61" fmla="*/ 1142 h 1222"/>
              <a:gd name="T62" fmla="*/ 886 w 1217"/>
              <a:gd name="T63" fmla="*/ 1190 h 1222"/>
              <a:gd name="T64" fmla="*/ 876 w 1217"/>
              <a:gd name="T65" fmla="*/ 1219 h 1222"/>
              <a:gd name="T66" fmla="*/ 848 w 1217"/>
              <a:gd name="T67" fmla="*/ 1200 h 1222"/>
              <a:gd name="T68" fmla="*/ 809 w 1217"/>
              <a:gd name="T69" fmla="*/ 1181 h 1222"/>
              <a:gd name="T70" fmla="*/ 608 w 1217"/>
              <a:gd name="T71" fmla="*/ 1104 h 1222"/>
              <a:gd name="T72" fmla="*/ 454 w 1217"/>
              <a:gd name="T73" fmla="*/ 1123 h 1222"/>
              <a:gd name="T74" fmla="*/ 262 w 1217"/>
              <a:gd name="T75" fmla="*/ 1104 h 1222"/>
              <a:gd name="T76" fmla="*/ 147 w 1217"/>
              <a:gd name="T77" fmla="*/ 1085 h 1222"/>
              <a:gd name="T78" fmla="*/ 41 w 1217"/>
              <a:gd name="T79" fmla="*/ 1056 h 12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17"/>
              <a:gd name="T121" fmla="*/ 0 h 1222"/>
              <a:gd name="T122" fmla="*/ 1217 w 1217"/>
              <a:gd name="T123" fmla="*/ 1222 h 12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17" h="1222">
                <a:moveTo>
                  <a:pt x="41" y="1056"/>
                </a:moveTo>
                <a:cubicBezTo>
                  <a:pt x="57" y="1010"/>
                  <a:pt x="46" y="994"/>
                  <a:pt x="12" y="960"/>
                </a:cubicBezTo>
                <a:cubicBezTo>
                  <a:pt x="0" y="922"/>
                  <a:pt x="3" y="902"/>
                  <a:pt x="32" y="874"/>
                </a:cubicBezTo>
                <a:cubicBezTo>
                  <a:pt x="45" y="831"/>
                  <a:pt x="81" y="792"/>
                  <a:pt x="118" y="768"/>
                </a:cubicBezTo>
                <a:cubicBezTo>
                  <a:pt x="149" y="679"/>
                  <a:pt x="109" y="810"/>
                  <a:pt x="118" y="701"/>
                </a:cubicBezTo>
                <a:cubicBezTo>
                  <a:pt x="121" y="669"/>
                  <a:pt x="136" y="628"/>
                  <a:pt x="147" y="595"/>
                </a:cubicBezTo>
                <a:cubicBezTo>
                  <a:pt x="130" y="544"/>
                  <a:pt x="156" y="545"/>
                  <a:pt x="195" y="518"/>
                </a:cubicBezTo>
                <a:cubicBezTo>
                  <a:pt x="225" y="474"/>
                  <a:pt x="215" y="468"/>
                  <a:pt x="262" y="432"/>
                </a:cubicBezTo>
                <a:cubicBezTo>
                  <a:pt x="276" y="390"/>
                  <a:pt x="266" y="358"/>
                  <a:pt x="252" y="317"/>
                </a:cubicBezTo>
                <a:cubicBezTo>
                  <a:pt x="270" y="265"/>
                  <a:pt x="301" y="249"/>
                  <a:pt x="339" y="211"/>
                </a:cubicBezTo>
                <a:cubicBezTo>
                  <a:pt x="351" y="159"/>
                  <a:pt x="335" y="133"/>
                  <a:pt x="320" y="86"/>
                </a:cubicBezTo>
                <a:cubicBezTo>
                  <a:pt x="333" y="47"/>
                  <a:pt x="357" y="14"/>
                  <a:pt x="396" y="0"/>
                </a:cubicBezTo>
                <a:cubicBezTo>
                  <a:pt x="468" y="12"/>
                  <a:pt x="458" y="20"/>
                  <a:pt x="512" y="58"/>
                </a:cubicBezTo>
                <a:cubicBezTo>
                  <a:pt x="547" y="55"/>
                  <a:pt x="582" y="53"/>
                  <a:pt x="617" y="48"/>
                </a:cubicBezTo>
                <a:cubicBezTo>
                  <a:pt x="645" y="44"/>
                  <a:pt x="699" y="12"/>
                  <a:pt x="732" y="0"/>
                </a:cubicBezTo>
                <a:cubicBezTo>
                  <a:pt x="755" y="3"/>
                  <a:pt x="778" y="3"/>
                  <a:pt x="800" y="10"/>
                </a:cubicBezTo>
                <a:cubicBezTo>
                  <a:pt x="881" y="34"/>
                  <a:pt x="777" y="26"/>
                  <a:pt x="857" y="38"/>
                </a:cubicBezTo>
                <a:cubicBezTo>
                  <a:pt x="889" y="43"/>
                  <a:pt x="921" y="45"/>
                  <a:pt x="953" y="48"/>
                </a:cubicBezTo>
                <a:cubicBezTo>
                  <a:pt x="966" y="54"/>
                  <a:pt x="978" y="62"/>
                  <a:pt x="992" y="67"/>
                </a:cubicBezTo>
                <a:cubicBezTo>
                  <a:pt x="1008" y="72"/>
                  <a:pt x="1026" y="68"/>
                  <a:pt x="1040" y="77"/>
                </a:cubicBezTo>
                <a:cubicBezTo>
                  <a:pt x="1063" y="91"/>
                  <a:pt x="1075" y="119"/>
                  <a:pt x="1097" y="134"/>
                </a:cubicBezTo>
                <a:cubicBezTo>
                  <a:pt x="1126" y="154"/>
                  <a:pt x="1151" y="162"/>
                  <a:pt x="1184" y="173"/>
                </a:cubicBezTo>
                <a:cubicBezTo>
                  <a:pt x="1193" y="167"/>
                  <a:pt x="1209" y="143"/>
                  <a:pt x="1212" y="154"/>
                </a:cubicBezTo>
                <a:cubicBezTo>
                  <a:pt x="1217" y="170"/>
                  <a:pt x="1198" y="186"/>
                  <a:pt x="1193" y="202"/>
                </a:cubicBezTo>
                <a:cubicBezTo>
                  <a:pt x="1176" y="253"/>
                  <a:pt x="1155" y="307"/>
                  <a:pt x="1116" y="346"/>
                </a:cubicBezTo>
                <a:cubicBezTo>
                  <a:pt x="1105" y="381"/>
                  <a:pt x="1088" y="395"/>
                  <a:pt x="1078" y="432"/>
                </a:cubicBezTo>
                <a:cubicBezTo>
                  <a:pt x="1084" y="454"/>
                  <a:pt x="1097" y="476"/>
                  <a:pt x="1097" y="499"/>
                </a:cubicBezTo>
                <a:cubicBezTo>
                  <a:pt x="1097" y="540"/>
                  <a:pt x="1070" y="630"/>
                  <a:pt x="1049" y="662"/>
                </a:cubicBezTo>
                <a:cubicBezTo>
                  <a:pt x="1036" y="719"/>
                  <a:pt x="1033" y="786"/>
                  <a:pt x="1001" y="835"/>
                </a:cubicBezTo>
                <a:cubicBezTo>
                  <a:pt x="981" y="921"/>
                  <a:pt x="987" y="1007"/>
                  <a:pt x="972" y="1094"/>
                </a:cubicBezTo>
                <a:cubicBezTo>
                  <a:pt x="968" y="1114"/>
                  <a:pt x="947" y="1127"/>
                  <a:pt x="934" y="1142"/>
                </a:cubicBezTo>
                <a:cubicBezTo>
                  <a:pt x="919" y="1159"/>
                  <a:pt x="886" y="1190"/>
                  <a:pt x="886" y="1190"/>
                </a:cubicBezTo>
                <a:cubicBezTo>
                  <a:pt x="883" y="1200"/>
                  <a:pt x="886" y="1216"/>
                  <a:pt x="876" y="1219"/>
                </a:cubicBezTo>
                <a:cubicBezTo>
                  <a:pt x="865" y="1222"/>
                  <a:pt x="858" y="1206"/>
                  <a:pt x="848" y="1200"/>
                </a:cubicBezTo>
                <a:cubicBezTo>
                  <a:pt x="835" y="1193"/>
                  <a:pt x="822" y="1188"/>
                  <a:pt x="809" y="1181"/>
                </a:cubicBezTo>
                <a:cubicBezTo>
                  <a:pt x="739" y="1142"/>
                  <a:pt x="688" y="1116"/>
                  <a:pt x="608" y="1104"/>
                </a:cubicBezTo>
                <a:cubicBezTo>
                  <a:pt x="556" y="1108"/>
                  <a:pt x="506" y="1123"/>
                  <a:pt x="454" y="1123"/>
                </a:cubicBezTo>
                <a:cubicBezTo>
                  <a:pt x="390" y="1123"/>
                  <a:pt x="326" y="1108"/>
                  <a:pt x="262" y="1104"/>
                </a:cubicBezTo>
                <a:cubicBezTo>
                  <a:pt x="198" y="1082"/>
                  <a:pt x="226" y="1071"/>
                  <a:pt x="147" y="1085"/>
                </a:cubicBezTo>
                <a:cubicBezTo>
                  <a:pt x="115" y="1080"/>
                  <a:pt x="67" y="1082"/>
                  <a:pt x="41" y="1056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7466013" y="4146550"/>
            <a:ext cx="382587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7907338" y="5213350"/>
            <a:ext cx="382587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896" name="Oval 15"/>
          <p:cNvSpPr>
            <a:spLocks noChangeArrowheads="1"/>
          </p:cNvSpPr>
          <p:nvPr/>
        </p:nvSpPr>
        <p:spPr bwMode="auto">
          <a:xfrm>
            <a:off x="5272088" y="5394325"/>
            <a:ext cx="382587" cy="366713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897" name="Oval 16"/>
          <p:cNvSpPr>
            <a:spLocks noChangeArrowheads="1"/>
          </p:cNvSpPr>
          <p:nvPr/>
        </p:nvSpPr>
        <p:spPr bwMode="auto">
          <a:xfrm>
            <a:off x="5729288" y="4479925"/>
            <a:ext cx="382587" cy="366713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898" name="Oval 17"/>
          <p:cNvSpPr>
            <a:spLocks noChangeArrowheads="1"/>
          </p:cNvSpPr>
          <p:nvPr/>
        </p:nvSpPr>
        <p:spPr bwMode="auto">
          <a:xfrm>
            <a:off x="6232525" y="3717925"/>
            <a:ext cx="382588" cy="366713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899" name="Oval 18"/>
          <p:cNvSpPr>
            <a:spLocks noChangeArrowheads="1"/>
          </p:cNvSpPr>
          <p:nvPr/>
        </p:nvSpPr>
        <p:spPr bwMode="auto">
          <a:xfrm>
            <a:off x="6445250" y="3321050"/>
            <a:ext cx="382588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900" name="Oval 19"/>
          <p:cNvSpPr>
            <a:spLocks noChangeArrowheads="1"/>
          </p:cNvSpPr>
          <p:nvPr/>
        </p:nvSpPr>
        <p:spPr bwMode="auto">
          <a:xfrm>
            <a:off x="6018213" y="4100513"/>
            <a:ext cx="382587" cy="36671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901" name="Oval 20"/>
          <p:cNvSpPr>
            <a:spLocks noChangeArrowheads="1"/>
          </p:cNvSpPr>
          <p:nvPr/>
        </p:nvSpPr>
        <p:spPr bwMode="auto">
          <a:xfrm>
            <a:off x="5484813" y="4860925"/>
            <a:ext cx="382587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8091488" y="4206875"/>
            <a:ext cx="382587" cy="366713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7223125" y="5106988"/>
            <a:ext cx="382588" cy="366712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904" name="Oval 23"/>
          <p:cNvSpPr>
            <a:spLocks noChangeArrowheads="1"/>
          </p:cNvSpPr>
          <p:nvPr/>
        </p:nvSpPr>
        <p:spPr bwMode="auto">
          <a:xfrm>
            <a:off x="1614488" y="3321050"/>
            <a:ext cx="382587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905" name="Oval 24"/>
          <p:cNvSpPr>
            <a:spLocks noChangeArrowheads="1"/>
          </p:cNvSpPr>
          <p:nvPr/>
        </p:nvSpPr>
        <p:spPr bwMode="auto">
          <a:xfrm>
            <a:off x="1187450" y="4100513"/>
            <a:ext cx="382588" cy="36671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906" name="Oval 25"/>
          <p:cNvSpPr>
            <a:spLocks noChangeArrowheads="1"/>
          </p:cNvSpPr>
          <p:nvPr/>
        </p:nvSpPr>
        <p:spPr bwMode="auto">
          <a:xfrm>
            <a:off x="654050" y="4860925"/>
            <a:ext cx="382588" cy="36671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439738" y="5364163"/>
            <a:ext cx="382587" cy="366712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96938" y="4449763"/>
            <a:ext cx="382587" cy="366712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1400175" y="3687763"/>
            <a:ext cx="382588" cy="366712"/>
          </a:xfrm>
          <a:prstGeom prst="ellipse">
            <a:avLst/>
          </a:prstGeom>
          <a:solidFill>
            <a:srgbClr val="0000FF"/>
          </a:solidFill>
          <a:ln w="25400">
            <a:noFill/>
            <a:round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GB" sz="3200" b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533650" y="44450"/>
            <a:ext cx="4248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চার্জিতকরণ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 rot="-3560643">
            <a:off x="4456112" y="3825768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পলিথিন দন্ড </a:t>
            </a:r>
            <a:endParaRPr lang="en-US" sz="3600" dirty="0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7380288" y="2914650"/>
            <a:ext cx="1512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 ধনাত্নক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0" y="990601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সোডিয়াম এসিটেট দন্ড এবং একটি পলিথিন দন্ড শুষ্ক কাপড়ে ঘষা হল</a:t>
            </a:r>
            <a:endParaRPr lang="en-US" sz="4400" dirty="0"/>
          </a:p>
        </p:txBody>
      </p:sp>
      <p:sp>
        <p:nvSpPr>
          <p:cNvPr id="35" name="Rectangle 34"/>
          <p:cNvSpPr/>
          <p:nvPr/>
        </p:nvSpPr>
        <p:spPr>
          <a:xfrm rot="18249580">
            <a:off x="-662840" y="3321280"/>
            <a:ext cx="3086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সোডিয়াম এসিটেট দন্ড 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0" y="6172200"/>
            <a:ext cx="368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সোডিয়াম এসিটেট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ধনাত্নক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95800" y="6172200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পলিথিন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ঋণাত্নক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200400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 ঋণাত্নক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66667E-6 C -0.0099 0.01251 -0.01268 0.02964 -0.02171 0.04237 C -0.0257 0.05718 -0.03837 0.07501 -0.04671 0.08681 C -0.04879 0.09445 -0.05243 0.09746 -0.05504 0.10441 C -0.06233 0.12339 -0.04931 0.09607 -0.06007 0.12015 C -0.06216 0.12478 -0.06372 0.12964 -0.06667 0.13334 C -0.06789 0.13473 -0.0691 0.13612 -0.07014 0.13774 C -0.07379 0.14422 -0.07674 0.15117 -0.08004 0.15788 C -0.08108 0.16019 -0.08212 0.16228 -0.08334 0.16459 C -0.08438 0.16667 -0.08681 0.17107 -0.08681 0.17107 C -0.08976 0.18404 -0.09497 0.18635 -0.10174 0.19561 C -0.1066 0.20209 -0.10903 0.20811 -0.11511 0.21343 C -0.11945 0.22246 -0.12726 0.22617 -0.13507 0.22894 C -0.15226 0.22825 -0.16962 0.22848 -0.18681 0.22663 C -0.19028 0.22617 -0.19341 0.22362 -0.19671 0.22223 C -0.19844 0.22154 -0.20174 0.22015 -0.20174 0.22015 C -0.20278 0.21853 -0.20365 0.21667 -0.20504 0.21552 C -0.2066 0.21436 -0.20886 0.21505 -0.21007 0.21343 C -0.21129 0.21181 -0.21094 0.2088 -0.21181 0.20672 C -0.21268 0.20441 -0.21407 0.20232 -0.21511 0.20001 C -0.21424 0.1933 -0.2125 0.18681 -0.21181 0.1801 C -0.20973 0.15811 -0.21181 0.13542 -0.19671 0.12223 C -0.19375 0.10927 -0.18525 0.10279 -0.17848 0.0933 C -0.17622 0.08496 -0.17396 0.08265 -0.16841 0.07779 C -0.16528 0.06552 -0.15677 0.05718 -0.15348 0.04445 C -0.1507 0.03427 -0.14914 0.02061 -0.14514 0.01112 C -0.13577 -0.01133 -0.12049 -0.02731 -0.10834 -0.04652 C -0.10313 -0.05485 -0.10226 -0.06573 -0.09671 -0.07337 C -0.09514 -0.07962 -0.09236 -0.08772 -0.09011 -0.09328 C -0.0882 -0.09791 -0.08334 -0.1067 -0.08334 -0.1067 C -0.08108 -0.11573 -0.08021 -0.12453 -0.075 -0.13101 C -0.07414 -0.14004 -0.07361 -0.1537 -0.07014 -0.16226 C -0.06823 -0.16689 -0.06337 -0.17545 -0.06337 -0.17545 C -0.06094 -0.18587 -0.05417 -0.18934 -0.05 -0.19768 C -0.04775 -0.20208 -0.04566 -0.2067 -0.04341 -0.2111 C -0.04236 -0.21319 -0.04289 -0.2162 -0.04167 -0.21782 C -0.03889 -0.22152 -0.03177 -0.22661 -0.03177 -0.22661 C -0.01441 -0.22499 -0.00903 -0.22476 0.00486 -0.2199 C 0.01649 -0.20971 0.01111 -0.21295 0.01996 -0.20879 C 0.021 -0.20578 0.02204 -0.20277 0.02326 -0.19999 C 0.02534 -0.19536 0.02986 -0.18657 0.02986 -0.18657 C 0.03541 -0.15115 0.03177 -0.11319 0.02656 -0.07777 C 0.02482 -0.06643 0.02135 -0.05601 0.01996 -0.04444 C 0.01805 -0.028 0.01892 -0.01828 0.00833 -0.00879 C 0.00382 -0.00022 0.00677 -0.003 2.5E-6 6.66667E-6 Z " pathEditMode="relative" ptsTypes="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18519E-6 L 0.1368 0.06436 " pathEditMode="relative" ptsTypes="AA">
                                      <p:cBhvr>
                                        <p:cTn id="25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5.18519E-6 L 0.20678 0.02663 " pathEditMode="relative" ptsTypes="AA">
                                      <p:cBhvr>
                                        <p:cTn id="27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8507 -0.03565 " pathEditMode="relative" ptsTypes="AA">
                                      <p:cBhvr>
                                        <p:cTn id="29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0926 -0.00729 0.0176 -0.01163 0.02662 C -0.01267 0.03148 -0.01632 0.03496 -0.01667 0.04005 C -0.01875 0.06806 -0.01528 0.09699 -0.01996 0.12431 C -0.02292 0.14144 -0.02587 0.1581 -0.0283 0.17547 C -0.02986 0.18635 -0.03594 0.21273 -0.04167 0.21991 C -0.04878 0.23935 -0.04045 0.2206 -0.05 0.23334 C -0.05139 0.23519 -0.05191 0.2382 -0.0533 0.24005 C -0.05746 0.2456 -0.06441 0.24861 -0.06996 0.25116 C -0.0842 0.25023 -0.10573 0.25 -0.12153 0.24653 C -0.12674 0.24537 -0.13663 0.24005 -0.13663 0.24005 C -0.14305 0.23148 -0.14531 0.22547 -0.1533 0.22223 C -0.15868 0.2176 -0.1717 0.20949 -0.1783 0.20672 C -0.18871 0.18565 -0.18038 0.17639 -0.175 0.15556 C -0.17448 0.15324 -0.1743 0.1507 -0.17326 0.14885 C -0.17187 0.1463 -0.16979 0.14468 -0.16823 0.14213 C -0.16701 0.14005 -0.16597 0.13773 -0.16493 0.13542 C -0.16441 0.12963 -0.16441 0.12338 -0.16319 0.11783 C -0.16267 0.11574 -0.16076 0.11482 -0.1599 0.1132 C -0.14861 0.09283 -0.15816 0.10648 -0.14826 0.09329 C -0.14687 0.07917 -0.14618 0.07014 -0.14167 0.05764 C -0.1401 0.04815 -0.13993 0.04236 -0.1349 0.03542 C -0.13194 0.02338 -0.13333 0.01158 -0.12656 0.00209 C -0.12257 -0.01365 -0.12031 -0.02384 -0.11319 -0.03773 C -0.11042 -0.04305 -0.10486 -0.04421 -0.10156 -0.04884 C -0.09635 -0.05625 -0.0993 -0.05185 -0.09323 -0.06227 C -0.09219 -0.06666 -0.09062 -0.07106 -0.08993 -0.07569 C -0.08941 -0.0794 -0.08889 -0.0831 -0.08819 -0.0868 C -0.08733 -0.0912 -0.08733 -0.09676 -0.0849 -0.1 C -0.07969 -0.10694 -0.07621 -0.11319 -0.07326 -0.12222 C -0.07031 -0.13125 -0.07031 -0.14236 -0.06667 -0.15115 C -0.06094 -0.16504 -0.05174 -0.18402 -0.03993 -0.18889 C -0.03819 -0.19074 -0.03194 -0.19838 -0.0283 -0.19791 C -0.02483 -0.19745 -0.01823 -0.19328 -0.01823 -0.19328 C -0.01076 -0.18379 -0.0026 -0.17592 0.00347 -0.16458 C 0.00556 -0.15532 0.00903 -0.14676 0.01181 -0.13773 C 0.00955 -0.10347 0.0059 -0.06967 0.00347 -0.03565 C 0.00104 -0.00115 0.00556 -0.01389 0 0 Z " pathEditMode="relative" ptsTypes="ffffffffffffffffffffffffffffffffffffff">
                                      <p:cBhvr>
                                        <p:cTn id="3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0926 -0.00729 0.0176 -0.01163 0.02662 C -0.01267 0.03148 -0.01632 0.03496 -0.01667 0.04005 C -0.01875 0.06806 -0.01528 0.09699 -0.01996 0.12431 C -0.02292 0.14144 -0.02587 0.1581 -0.0283 0.17547 C -0.02986 0.18635 -0.03594 0.21273 -0.04167 0.21991 C -0.04878 0.23935 -0.04045 0.2206 -0.05 0.23334 C -0.05139 0.23519 -0.05191 0.2382 -0.0533 0.24005 C -0.05746 0.2456 -0.06441 0.24861 -0.06996 0.25116 C -0.0842 0.25023 -0.10573 0.25 -0.12153 0.24653 C -0.12674 0.24537 -0.13663 0.24005 -0.13663 0.24005 C -0.14305 0.23148 -0.14531 0.22547 -0.1533 0.22223 C -0.15868 0.2176 -0.1717 0.20949 -0.1783 0.20672 C -0.18871 0.18565 -0.18038 0.17639 -0.175 0.15556 C -0.17448 0.15324 -0.1743 0.1507 -0.17326 0.14885 C -0.17187 0.1463 -0.16979 0.14468 -0.16823 0.14213 C -0.16701 0.14005 -0.16597 0.13773 -0.16493 0.13542 C -0.16441 0.12963 -0.16441 0.12338 -0.16319 0.11783 C -0.16267 0.11574 -0.16076 0.11482 -0.1599 0.1132 C -0.14861 0.09283 -0.15816 0.10648 -0.14826 0.09329 C -0.14687 0.07917 -0.14618 0.07014 -0.14167 0.05764 C -0.1401 0.04815 -0.13993 0.04236 -0.1349 0.03542 C -0.13194 0.02338 -0.13333 0.01158 -0.12656 0.00209 C -0.12257 -0.01365 -0.12031 -0.02384 -0.11319 -0.03773 C -0.11042 -0.04305 -0.10486 -0.04421 -0.10156 -0.04884 C -0.09635 -0.05625 -0.0993 -0.05185 -0.09323 -0.06227 C -0.09219 -0.06666 -0.09062 -0.07106 -0.08993 -0.07569 C -0.08941 -0.0794 -0.08889 -0.0831 -0.08819 -0.0868 C -0.08733 -0.0912 -0.08733 -0.09676 -0.0849 -0.1 C -0.07969 -0.10694 -0.07621 -0.11319 -0.07326 -0.12222 C -0.07031 -0.13125 -0.07031 -0.14236 -0.06667 -0.15115 C -0.06094 -0.16504 -0.05174 -0.18402 -0.03993 -0.18889 C -0.03819 -0.19074 -0.03194 -0.19838 -0.0283 -0.19791 C -0.02483 -0.19745 -0.01823 -0.19328 -0.01823 -0.19328 C -0.01076 -0.18379 -0.0026 -0.17592 0.00347 -0.16458 C 0.00556 -0.15532 0.00903 -0.14676 0.01181 -0.13773 C 0.00955 -0.10347 0.0059 -0.06967 0.00347 -0.03565 C 0.00104 -0.00115 0.00556 -0.01389 0 0 Z " pathEditMode="relative" ptsTypes="ffffffffffffffffffffffffffffffffffffff">
                                      <p:cBhvr>
                                        <p:cTn id="3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0926 -0.00729 0.0176 -0.01163 0.02662 C -0.01267 0.03148 -0.01632 0.03496 -0.01667 0.04005 C -0.01875 0.06806 -0.01528 0.09699 -0.01996 0.12431 C -0.02292 0.14144 -0.02587 0.1581 -0.0283 0.17547 C -0.02986 0.18635 -0.03594 0.21273 -0.04167 0.21991 C -0.04878 0.23935 -0.04045 0.2206 -0.05 0.23334 C -0.05139 0.23519 -0.05191 0.2382 -0.0533 0.24005 C -0.05746 0.2456 -0.06441 0.24861 -0.06996 0.25116 C -0.0842 0.25023 -0.10573 0.25 -0.12153 0.24653 C -0.12674 0.24537 -0.13663 0.24005 -0.13663 0.24005 C -0.14305 0.23148 -0.14531 0.22547 -0.1533 0.22223 C -0.15868 0.2176 -0.1717 0.20949 -0.1783 0.20672 C -0.18871 0.18565 -0.18038 0.17639 -0.175 0.15556 C -0.17448 0.15324 -0.1743 0.1507 -0.17326 0.14885 C -0.17187 0.1463 -0.16979 0.14468 -0.16823 0.14213 C -0.16701 0.14005 -0.16597 0.13773 -0.16493 0.13542 C -0.16441 0.12963 -0.16441 0.12338 -0.16319 0.11783 C -0.16267 0.11574 -0.16076 0.11482 -0.1599 0.1132 C -0.14861 0.09283 -0.15816 0.10648 -0.14826 0.09329 C -0.14687 0.07917 -0.14618 0.07014 -0.14167 0.05764 C -0.1401 0.04815 -0.13993 0.04236 -0.1349 0.03542 C -0.13194 0.02338 -0.13333 0.01158 -0.12656 0.00209 C -0.12257 -0.01365 -0.12031 -0.02384 -0.11319 -0.03773 C -0.11042 -0.04305 -0.10486 -0.04421 -0.10156 -0.04884 C -0.09635 -0.05625 -0.0993 -0.05185 -0.09323 -0.06227 C -0.09219 -0.06666 -0.09062 -0.07106 -0.08993 -0.07569 C -0.08941 -0.0794 -0.08889 -0.0831 -0.08819 -0.0868 C -0.08733 -0.0912 -0.08733 -0.09676 -0.0849 -0.1 C -0.07969 -0.10694 -0.07621 -0.11319 -0.07326 -0.12222 C -0.07031 -0.13125 -0.07031 -0.14236 -0.06667 -0.15115 C -0.06094 -0.16504 -0.05174 -0.18402 -0.03993 -0.18889 C -0.03819 -0.19074 -0.03194 -0.19838 -0.0283 -0.19791 C -0.02483 -0.19745 -0.01823 -0.19328 -0.01823 -0.19328 C -0.01076 -0.18379 -0.0026 -0.17592 0.00347 -0.16458 C 0.00556 -0.15532 0.00903 -0.14676 0.01181 -0.13773 C 0.00955 -0.10347 0.0059 -0.06967 0.00347 -0.03565 C 0.00104 -0.00115 0.00556 -0.01389 0 0 Z " pathEditMode="relative" ptsTypes="ffffffffffffffffffffffffffffffffffffff">
                                      <p:cBhvr>
                                        <p:cTn id="37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0926 -0.00729 0.0176 -0.01163 0.02662 C -0.01267 0.03148 -0.01632 0.03496 -0.01667 0.04005 C -0.01875 0.06806 -0.01528 0.09699 -0.01996 0.12431 C -0.02292 0.14144 -0.02587 0.1581 -0.0283 0.17547 C -0.02986 0.18635 -0.03594 0.21273 -0.04167 0.21991 C -0.04878 0.23935 -0.04045 0.2206 -0.05 0.23334 C -0.05139 0.23519 -0.05191 0.2382 -0.0533 0.24005 C -0.05746 0.2456 -0.06441 0.24861 -0.06996 0.25116 C -0.0842 0.25023 -0.10573 0.25 -0.12153 0.24653 C -0.12674 0.24537 -0.13663 0.24005 -0.13663 0.24005 C -0.14305 0.23148 -0.14531 0.22547 -0.1533 0.22223 C -0.15868 0.2176 -0.1717 0.20949 -0.1783 0.20672 C -0.18871 0.18565 -0.18038 0.17639 -0.175 0.15556 C -0.17448 0.15324 -0.1743 0.1507 -0.17326 0.14885 C -0.17187 0.1463 -0.16979 0.14468 -0.16823 0.14213 C -0.16701 0.14005 -0.16597 0.13773 -0.16493 0.13542 C -0.16441 0.12963 -0.16441 0.12338 -0.16319 0.11783 C -0.16267 0.11574 -0.16076 0.11482 -0.1599 0.1132 C -0.14861 0.09283 -0.15816 0.10648 -0.14826 0.09329 C -0.14687 0.07917 -0.14618 0.07014 -0.14167 0.05764 C -0.1401 0.04815 -0.13993 0.04236 -0.1349 0.03542 C -0.13194 0.02338 -0.13333 0.01158 -0.12656 0.00209 C -0.12257 -0.01365 -0.12031 -0.02384 -0.11319 -0.03773 C -0.11042 -0.04305 -0.10486 -0.04421 -0.10156 -0.04884 C -0.09635 -0.05625 -0.0993 -0.05185 -0.09323 -0.06227 C -0.09219 -0.06666 -0.09062 -0.07106 -0.08993 -0.07569 C -0.08941 -0.0794 -0.08889 -0.0831 -0.08819 -0.0868 C -0.08733 -0.0912 -0.08733 -0.09676 -0.0849 -0.1 C -0.07969 -0.10694 -0.07621 -0.11319 -0.07326 -0.12222 C -0.07031 -0.13125 -0.07031 -0.14236 -0.06667 -0.15115 C -0.06094 -0.16504 -0.05174 -0.18402 -0.03993 -0.18889 C -0.03819 -0.19074 -0.03194 -0.19838 -0.0283 -0.19791 C -0.02483 -0.19745 -0.01823 -0.19328 -0.01823 -0.19328 C -0.01076 -0.18379 -0.0026 -0.17592 0.00347 -0.16458 C 0.00556 -0.15532 0.00903 -0.14676 0.01181 -0.13773 C 0.00955 -0.10347 0.0059 -0.06967 0.00347 -0.03565 C 0.00104 -0.00115 0.00556 -0.01389 0 0 Z " pathEditMode="relative" ptsTypes="ffffffffffffffffffffffffffffffffffffff">
                                      <p:cBhvr>
                                        <p:cTn id="3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9 0.00926 -0.00729 0.0176 -0.01163 0.02662 C -0.01267 0.03148 -0.01632 0.03496 -0.01667 0.04005 C -0.01875 0.06806 -0.01528 0.09699 -0.01996 0.12431 C -0.02292 0.14144 -0.02587 0.1581 -0.0283 0.17547 C -0.02986 0.18635 -0.03594 0.21273 -0.04167 0.21991 C -0.04878 0.23935 -0.04045 0.2206 -0.05 0.23334 C -0.05139 0.23519 -0.05191 0.2382 -0.0533 0.24005 C -0.05746 0.2456 -0.06441 0.24861 -0.06996 0.25116 C -0.0842 0.25023 -0.10573 0.25 -0.12153 0.24653 C -0.12674 0.24537 -0.13663 0.24005 -0.13663 0.24005 C -0.14305 0.23148 -0.14531 0.22547 -0.1533 0.22223 C -0.15868 0.2176 -0.1717 0.20949 -0.1783 0.20672 C -0.18871 0.18565 -0.18038 0.17639 -0.175 0.15556 C -0.17448 0.15324 -0.1743 0.1507 -0.17326 0.14885 C -0.17187 0.1463 -0.16979 0.14468 -0.16823 0.14213 C -0.16701 0.14005 -0.16597 0.13773 -0.16493 0.13542 C -0.16441 0.12963 -0.16441 0.12338 -0.16319 0.11783 C -0.16267 0.11574 -0.16076 0.11482 -0.1599 0.1132 C -0.14861 0.09283 -0.15816 0.10648 -0.14826 0.09329 C -0.14687 0.07917 -0.14618 0.07014 -0.14167 0.05764 C -0.1401 0.04815 -0.13993 0.04236 -0.1349 0.03542 C -0.13194 0.02338 -0.13333 0.01158 -0.12656 0.00209 C -0.12257 -0.01365 -0.12031 -0.02384 -0.11319 -0.03773 C -0.11042 -0.04305 -0.10486 -0.04421 -0.10156 -0.04884 C -0.09635 -0.05625 -0.0993 -0.05185 -0.09323 -0.06227 C -0.09219 -0.06666 -0.09062 -0.07106 -0.08993 -0.07569 C -0.08941 -0.0794 -0.08889 -0.0831 -0.08819 -0.0868 C -0.08733 -0.0912 -0.08733 -0.09676 -0.0849 -0.1 C -0.07969 -0.10694 -0.07621 -0.11319 -0.07326 -0.12222 C -0.07031 -0.13125 -0.07031 -0.14236 -0.06667 -0.15115 C -0.06094 -0.16504 -0.05174 -0.18402 -0.03993 -0.18889 C -0.03819 -0.19074 -0.03194 -0.19838 -0.0283 -0.19791 C -0.02483 -0.19745 -0.01823 -0.19328 -0.01823 -0.19328 C -0.01076 -0.18379 -0.0026 -0.17592 0.00347 -0.16458 C 0.00556 -0.15532 0.00903 -0.14676 0.01181 -0.13773 C 0.00955 -0.10347 0.0059 -0.06967 0.00347 -0.03565 C 0.00104 -0.00115 0.00556 -0.01389 0 0 Z " pathEditMode="relative" ptsTypes="ffffffffffffffffffffffffffffffffffffff">
                                      <p:cBhvr>
                                        <p:cTn id="41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8316 -0.121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6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6 -0.02662 " pathEditMode="relative" ptsTypes="AA">
                                      <p:cBhvr>
                                        <p:cTn id="47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  <p:bldP spid="6165" grpId="0" animBg="1"/>
      <p:bldP spid="6165" grpId="1" animBg="1"/>
      <p:bldP spid="6166" grpId="0" animBg="1"/>
      <p:bldP spid="6166" grpId="1" animBg="1"/>
      <p:bldP spid="6170" grpId="0" animBg="1"/>
      <p:bldP spid="6171" grpId="0" animBg="1"/>
      <p:bldP spid="6172" grpId="0" animBg="1"/>
      <p:bldP spid="6175" grpId="0"/>
      <p:bldP spid="6181" grpId="0"/>
      <p:bldP spid="618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442</Words>
  <Application>Microsoft Office PowerPoint</Application>
  <PresentationFormat>On-screen Show (4:3)</PresentationFormat>
  <Paragraphs>161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Trek</vt:lpstr>
      <vt:lpstr>Office Theme</vt:lpstr>
      <vt:lpstr>1_Office Theme</vt:lpstr>
      <vt:lpstr>       স্বাগতম</vt:lpstr>
      <vt:lpstr> শিক্ষক পরিচিতি</vt:lpstr>
      <vt:lpstr>শ্রেণি –দ্বাদশ বিষয়-পদার্থ বিজ্ঞান ২য় পত্র</vt:lpstr>
      <vt:lpstr>শিখনফল </vt:lpstr>
      <vt:lpstr>PowerPoint Presentation</vt:lpstr>
      <vt:lpstr>PowerPoint Presentation</vt:lpstr>
      <vt:lpstr> পাঠ শিরোনাম      স্থির তড়িৎ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চার্জ এর  চার পার্শ্বে তড়িৎ ক্ষেত্র সৃষ্টি করে</vt:lpstr>
      <vt:lpstr>PowerPoint Presentation</vt:lpstr>
      <vt:lpstr>PowerPoint Presentation</vt:lpstr>
      <vt:lpstr>PowerPoint Presentation</vt:lpstr>
      <vt:lpstr>PowerPoint Presentation</vt:lpstr>
      <vt:lpstr>সমান্তরাল পাতধারক প্রস্তুতকরণ</vt:lpstr>
      <vt:lpstr>প্রস্তুতকৃত ধারক সমূহ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User</cp:lastModifiedBy>
  <cp:revision>310</cp:revision>
  <dcterms:created xsi:type="dcterms:W3CDTF">2006-08-16T00:00:00Z</dcterms:created>
  <dcterms:modified xsi:type="dcterms:W3CDTF">2013-04-17T16:11:40Z</dcterms:modified>
</cp:coreProperties>
</file>